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embeddedFontLs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7.xml"/><Relationship Id="rId55" Type="http://schemas.openxmlformats.org/officeDocument/2006/relationships/font" Target="fonts/OpenSans-boldItalic.fntdata"/><Relationship Id="rId10" Type="http://schemas.openxmlformats.org/officeDocument/2006/relationships/slide" Target="slides/slide6.xml"/><Relationship Id="rId54" Type="http://schemas.openxmlformats.org/officeDocument/2006/relationships/font" Target="fonts/Open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p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p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 name="Google Shape;393;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hyperlink" Target="https://www.cronj.com/blog/wp-content/uploads/Screenshot-from-2019-07-24-14-37-26.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IN"/>
              <a:t>Unit- 4</a:t>
            </a:r>
            <a:endParaRPr/>
          </a:p>
        </p:txBody>
      </p:sp>
      <p:sp>
        <p:nvSpPr>
          <p:cNvPr id="85" name="Google Shape;85;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en-IN">
                <a:latin typeface="Arial"/>
                <a:ea typeface="Arial"/>
                <a:cs typeface="Arial"/>
                <a:sym typeface="Arial"/>
              </a:rPr>
              <a:t>Color Image Processing:</a:t>
            </a:r>
            <a:r>
              <a:rPr lang="en-IN">
                <a:latin typeface="Arial"/>
                <a:ea typeface="Arial"/>
                <a:cs typeface="Arial"/>
                <a:sym typeface="Arial"/>
              </a:rPr>
              <a:t> Human perception of color, color models - RGB, CMY, HSI, The chromaticity diagram, Pseudo-color.</a:t>
            </a:r>
            <a:endParaRPr sz="3100">
              <a:solidFill>
                <a:srgbClr val="000000"/>
              </a:solidFill>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CIE Chromaticity Diagram </a:t>
            </a:r>
            <a:endParaRPr/>
          </a:p>
        </p:txBody>
      </p:sp>
      <p:sp>
        <p:nvSpPr>
          <p:cNvPr id="145" name="Google Shape;145;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Specifying colors systematically can be achieved using the CIE chromaticity diagram. This is an international standard for primary colors established in 1931. It allows all other colors to be defined as weighted sum of the three "primary" colors. There are no real three colors that can be combined to give all possible colors</a:t>
            </a:r>
            <a:r>
              <a:rPr lang="en-IN" sz="1200">
                <a:solidFill>
                  <a:srgbClr val="202124"/>
                </a:solidFill>
                <a:highlight>
                  <a:srgbClr val="FFFFFF"/>
                </a:highlight>
                <a:latin typeface="Arial"/>
                <a:ea typeface="Arial"/>
                <a:cs typeface="Arial"/>
                <a:sym typeface="Arial"/>
              </a:rPr>
              <a:t>.</a:t>
            </a:r>
            <a:endParaRPr/>
          </a:p>
          <a:p>
            <a:pPr indent="-228600" lvl="0" marL="228600" rtl="0" algn="l">
              <a:lnSpc>
                <a:spcPct val="90000"/>
              </a:lnSpc>
              <a:spcBef>
                <a:spcPts val="1000"/>
              </a:spcBef>
              <a:spcAft>
                <a:spcPts val="0"/>
              </a:spcAft>
              <a:buClr>
                <a:schemeClr val="dk1"/>
              </a:buClr>
              <a:buSzPts val="2800"/>
              <a:buChar char="•"/>
            </a:pPr>
            <a:r>
              <a:rPr lang="en-IN"/>
              <a:t>On this diagram the x-axis represents the proportion of red and the y-axis represents the proportion of green used to produce a specific color.</a:t>
            </a:r>
            <a:endParaRPr/>
          </a:p>
          <a:p>
            <a:pPr indent="-228600" lvl="0" marL="228600" rtl="0" algn="l">
              <a:lnSpc>
                <a:spcPct val="90000"/>
              </a:lnSpc>
              <a:spcBef>
                <a:spcPts val="1000"/>
              </a:spcBef>
              <a:spcAft>
                <a:spcPts val="0"/>
              </a:spcAft>
              <a:buClr>
                <a:schemeClr val="dk1"/>
              </a:buClr>
              <a:buSzPts val="2800"/>
              <a:buChar char="•"/>
            </a:pPr>
            <a:r>
              <a:rPr lang="en-IN"/>
              <a:t>The proportion of blue used in a color is calculated as:</a:t>
            </a:r>
            <a:endParaRPr/>
          </a:p>
          <a:p>
            <a:pPr indent="0" lvl="0" marL="0" rtl="0" algn="l">
              <a:lnSpc>
                <a:spcPct val="90000"/>
              </a:lnSpc>
              <a:spcBef>
                <a:spcPts val="1000"/>
              </a:spcBef>
              <a:spcAft>
                <a:spcPts val="0"/>
              </a:spcAft>
              <a:buClr>
                <a:schemeClr val="dk1"/>
              </a:buClr>
              <a:buSzPts val="2800"/>
              <a:buNone/>
            </a:pPr>
            <a:r>
              <a:rPr lang="en-IN"/>
              <a:t>	z = 1 – (x + 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838200" y="365126"/>
            <a:ext cx="10515600" cy="8665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CIE Chromaticity Diagram </a:t>
            </a:r>
            <a:endParaRPr/>
          </a:p>
        </p:txBody>
      </p:sp>
      <p:pic>
        <p:nvPicPr>
          <p:cNvPr id="151" name="Google Shape;151;p23"/>
          <p:cNvPicPr preferRelativeResize="0"/>
          <p:nvPr>
            <p:ph idx="1" type="body"/>
          </p:nvPr>
        </p:nvPicPr>
        <p:blipFill rotWithShape="1">
          <a:blip r:embed="rId3">
            <a:alphaModFix/>
          </a:blip>
          <a:srcRect b="0" l="0" r="0" t="0"/>
          <a:stretch/>
        </p:blipFill>
        <p:spPr>
          <a:xfrm>
            <a:off x="6971169" y="1606712"/>
            <a:ext cx="4762151" cy="5112309"/>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2730160" y="1606712"/>
            <a:ext cx="3952712" cy="5112309"/>
          </a:xfrm>
          <a:prstGeom prst="rect">
            <a:avLst/>
          </a:prstGeom>
          <a:noFill/>
          <a:ln>
            <a:noFill/>
          </a:ln>
        </p:spPr>
      </p:pic>
      <p:sp>
        <p:nvSpPr>
          <p:cNvPr id="153" name="Google Shape;153;p23"/>
          <p:cNvSpPr txBox="1"/>
          <p:nvPr/>
        </p:nvSpPr>
        <p:spPr>
          <a:xfrm>
            <a:off x="289249" y="1474436"/>
            <a:ext cx="2024743" cy="5262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rgbClr val="000000"/>
                </a:solidFill>
                <a:latin typeface="Times New Roman"/>
                <a:ea typeface="Times New Roman"/>
                <a:cs typeface="Times New Roman"/>
                <a:sym typeface="Times New Roman"/>
              </a:rPr>
              <a:t>The pure colors of the spectrum lie on the curved part of the boundary, and a standard white light has color defined to be near (but not at) the point of equal energy x = y = z = </a:t>
            </a:r>
            <a:r>
              <a:rPr b="0" baseline="30000" i="0" lang="en-IN" sz="2400" u="none" cap="none" strike="noStrike">
                <a:solidFill>
                  <a:srgbClr val="000000"/>
                </a:solidFill>
                <a:latin typeface="Times New Roman"/>
                <a:ea typeface="Times New Roman"/>
                <a:cs typeface="Times New Roman"/>
                <a:sym typeface="Times New Roman"/>
              </a:rPr>
              <a:t>1</a:t>
            </a:r>
            <a:r>
              <a:rPr b="0" i="0" lang="en-IN" sz="2400" u="none" cap="none" strike="noStrike">
                <a:solidFill>
                  <a:srgbClr val="000000"/>
                </a:solidFill>
                <a:latin typeface="Times New Roman"/>
                <a:ea typeface="Times New Roman"/>
                <a:cs typeface="Times New Roman"/>
                <a:sym typeface="Times New Roman"/>
              </a:rPr>
              <a:t>/</a:t>
            </a:r>
            <a:r>
              <a:rPr b="0" baseline="-25000" i="0" lang="en-IN" sz="2400" u="none" cap="none" strike="noStrike">
                <a:solidFill>
                  <a:srgbClr val="000000"/>
                </a:solidFill>
                <a:latin typeface="Times New Roman"/>
                <a:ea typeface="Times New Roman"/>
                <a:cs typeface="Times New Roman"/>
                <a:sym typeface="Times New Roman"/>
              </a:rPr>
              <a:t>3</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CIE Chromaticity Diagram </a:t>
            </a:r>
            <a:endParaRPr/>
          </a:p>
        </p:txBody>
      </p:sp>
      <p:pic>
        <p:nvPicPr>
          <p:cNvPr id="159" name="Google Shape;159;p24"/>
          <p:cNvPicPr preferRelativeResize="0"/>
          <p:nvPr>
            <p:ph idx="1" type="body"/>
          </p:nvPr>
        </p:nvPicPr>
        <p:blipFill rotWithShape="1">
          <a:blip r:embed="rId3">
            <a:alphaModFix/>
          </a:blip>
          <a:srcRect b="0" l="0" r="0" t="0"/>
          <a:stretch/>
        </p:blipFill>
        <p:spPr>
          <a:xfrm>
            <a:off x="6993293" y="1296206"/>
            <a:ext cx="4017937" cy="5196669"/>
          </a:xfrm>
          <a:prstGeom prst="rect">
            <a:avLst/>
          </a:prstGeom>
          <a:noFill/>
          <a:ln>
            <a:noFill/>
          </a:ln>
        </p:spPr>
      </p:pic>
      <p:sp>
        <p:nvSpPr>
          <p:cNvPr id="160" name="Google Shape;160;p24"/>
          <p:cNvSpPr txBox="1"/>
          <p:nvPr/>
        </p:nvSpPr>
        <p:spPr>
          <a:xfrm>
            <a:off x="1180770" y="1690687"/>
            <a:ext cx="5005426" cy="3970318"/>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800"/>
              <a:buFont typeface="Arial"/>
              <a:buChar char="•"/>
            </a:pPr>
            <a:r>
              <a:rPr b="0" i="0" lang="en-IN" sz="2800" u="none" cap="none" strike="noStrike">
                <a:solidFill>
                  <a:schemeClr val="dk1"/>
                </a:solidFill>
                <a:latin typeface="Calibri"/>
                <a:ea typeface="Calibri"/>
                <a:cs typeface="Calibri"/>
                <a:sym typeface="Calibri"/>
              </a:rPr>
              <a:t>Any color located on the boundary of the chromaticity chart is fully saturated (</a:t>
            </a:r>
            <a:r>
              <a:rPr b="0" i="1" lang="en-IN" sz="2800" u="none" cap="none" strike="noStrike">
                <a:solidFill>
                  <a:schemeClr val="dk1"/>
                </a:solidFill>
                <a:latin typeface="Calibri"/>
                <a:ea typeface="Calibri"/>
                <a:cs typeface="Calibri"/>
                <a:sym typeface="Calibri"/>
              </a:rPr>
              <a:t>Pure colors</a:t>
            </a:r>
            <a:r>
              <a:rPr b="0" i="0" lang="en-IN"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800"/>
              <a:buFont typeface="Arial"/>
              <a:buChar char="•"/>
            </a:pPr>
            <a:r>
              <a:rPr b="0" i="0" lang="en-IN" sz="2800" u="none" cap="none" strike="noStrike">
                <a:solidFill>
                  <a:srgbClr val="000000"/>
                </a:solidFill>
                <a:latin typeface="Calibri"/>
                <a:ea typeface="Calibri"/>
                <a:cs typeface="Calibri"/>
                <a:sym typeface="Calibri"/>
              </a:rPr>
              <a:t>The point of equal energy (PEE) has equal amounts of red, green and blue.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000000"/>
                </a:solidFill>
                <a:latin typeface="Calibri"/>
                <a:ea typeface="Calibri"/>
                <a:cs typeface="Calibri"/>
                <a:sym typeface="Calibri"/>
              </a:rPr>
              <a:t>	– It is the CIE standard for pure white.</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CIE Chromaticity Diagram </a:t>
            </a:r>
            <a:endParaRPr/>
          </a:p>
        </p:txBody>
      </p:sp>
      <p:pic>
        <p:nvPicPr>
          <p:cNvPr id="166" name="Google Shape;166;p25"/>
          <p:cNvPicPr preferRelativeResize="0"/>
          <p:nvPr>
            <p:ph idx="1" type="body"/>
          </p:nvPr>
        </p:nvPicPr>
        <p:blipFill rotWithShape="1">
          <a:blip r:embed="rId3">
            <a:alphaModFix/>
          </a:blip>
          <a:srcRect b="0" l="0" r="0" t="0"/>
          <a:stretch/>
        </p:blipFill>
        <p:spPr>
          <a:xfrm>
            <a:off x="7819500" y="1909601"/>
            <a:ext cx="3364348" cy="4351338"/>
          </a:xfrm>
          <a:prstGeom prst="rect">
            <a:avLst/>
          </a:prstGeom>
          <a:noFill/>
          <a:ln>
            <a:noFill/>
          </a:ln>
        </p:spPr>
      </p:pic>
      <p:sp>
        <p:nvSpPr>
          <p:cNvPr id="167" name="Google Shape;167;p25"/>
          <p:cNvSpPr txBox="1"/>
          <p:nvPr/>
        </p:nvSpPr>
        <p:spPr>
          <a:xfrm>
            <a:off x="948612" y="1844171"/>
            <a:ext cx="6097554" cy="452431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3200"/>
              <a:buFont typeface="Arial"/>
              <a:buChar char="•"/>
            </a:pPr>
            <a:r>
              <a:rPr b="0" i="0" lang="en-IN" sz="3200" u="none" cap="none" strike="noStrike">
                <a:solidFill>
                  <a:schemeClr val="dk1"/>
                </a:solidFill>
                <a:latin typeface="Calibri"/>
                <a:ea typeface="Calibri"/>
                <a:cs typeface="Calibri"/>
                <a:sym typeface="Calibri"/>
              </a:rPr>
              <a:t>Any straight line joining  two points in the diagram defines all the different colors that can be obtained by combining these two colors additively.</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3200"/>
              <a:buFont typeface="Arial"/>
              <a:buChar char="•"/>
            </a:pPr>
            <a:r>
              <a:rPr b="0" i="0" lang="en-IN" sz="3200" u="none" cap="none" strike="noStrike">
                <a:solidFill>
                  <a:schemeClr val="dk1"/>
                </a:solidFill>
                <a:latin typeface="Calibri"/>
                <a:ea typeface="Calibri"/>
                <a:cs typeface="Calibri"/>
                <a:sym typeface="Calibri"/>
              </a:rPr>
              <a:t>A line drawn from the PEE to any point on the boundary defines all the shades of that particular color.</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838200" y="365125"/>
            <a:ext cx="10515600" cy="94116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Calibri"/>
              <a:buNone/>
            </a:pPr>
            <a:r>
              <a:rPr i="0" lang="en-IN">
                <a:solidFill>
                  <a:srgbClr val="000000"/>
                </a:solidFill>
                <a:latin typeface="Calibri"/>
                <a:ea typeface="Calibri"/>
                <a:cs typeface="Calibri"/>
                <a:sym typeface="Calibri"/>
              </a:rPr>
              <a:t>What is the color model??</a:t>
            </a:r>
            <a:endParaRPr>
              <a:latin typeface="Calibri"/>
              <a:ea typeface="Calibri"/>
              <a:cs typeface="Calibri"/>
              <a:sym typeface="Calibri"/>
            </a:endParaRPr>
          </a:p>
        </p:txBody>
      </p:sp>
      <p:sp>
        <p:nvSpPr>
          <p:cNvPr id="173" name="Google Shape;173;p26"/>
          <p:cNvSpPr txBox="1"/>
          <p:nvPr>
            <p:ph idx="1" type="body"/>
          </p:nvPr>
        </p:nvSpPr>
        <p:spPr>
          <a:xfrm>
            <a:off x="838200" y="1390261"/>
            <a:ext cx="10515600" cy="4786702"/>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rgbClr val="000000"/>
              </a:buClr>
              <a:buSzPts val="2960"/>
              <a:buChar char="•"/>
            </a:pPr>
            <a:r>
              <a:rPr b="0" i="0" lang="en-IN" sz="2960">
                <a:solidFill>
                  <a:srgbClr val="000000"/>
                </a:solidFill>
              </a:rPr>
              <a:t>The color model aims to facilitate the specifications of colors in some standard way.</a:t>
            </a:r>
            <a:endParaRPr/>
          </a:p>
          <a:p>
            <a:pPr indent="-228600" lvl="0" marL="228600" rtl="0" algn="l">
              <a:lnSpc>
                <a:spcPct val="80000"/>
              </a:lnSpc>
              <a:spcBef>
                <a:spcPts val="1000"/>
              </a:spcBef>
              <a:spcAft>
                <a:spcPts val="0"/>
              </a:spcAft>
              <a:buClr>
                <a:srgbClr val="000000"/>
              </a:buClr>
              <a:buSzPts val="2960"/>
              <a:buChar char="•"/>
            </a:pPr>
            <a:r>
              <a:rPr b="0" i="0" lang="en-IN" sz="2960">
                <a:solidFill>
                  <a:srgbClr val="000000"/>
                </a:solidFill>
              </a:rPr>
              <a:t>Different types of color models are used in multiple fields like in hardware, in multiple applications of creating animation, etc</a:t>
            </a:r>
            <a:endParaRPr b="0" i="0" sz="2960">
              <a:solidFill>
                <a:srgbClr val="000000"/>
              </a:solidFill>
            </a:endParaRPr>
          </a:p>
          <a:p>
            <a:pPr indent="-228600" lvl="0" marL="228600" rtl="0" algn="l">
              <a:lnSpc>
                <a:spcPct val="80000"/>
              </a:lnSpc>
              <a:spcBef>
                <a:spcPts val="1000"/>
              </a:spcBef>
              <a:spcAft>
                <a:spcPts val="0"/>
              </a:spcAft>
              <a:buClr>
                <a:srgbClr val="000000"/>
              </a:buClr>
              <a:buSzPts val="2960"/>
              <a:buFont typeface="Arial"/>
              <a:buChar char="•"/>
            </a:pPr>
            <a:r>
              <a:rPr b="0" i="0" lang="en-IN" sz="2960">
                <a:solidFill>
                  <a:srgbClr val="000000"/>
                </a:solidFill>
              </a:rPr>
              <a:t>In </a:t>
            </a:r>
            <a:r>
              <a:rPr lang="en-IN" sz="2960">
                <a:solidFill>
                  <a:srgbClr val="20BED4"/>
                </a:solidFill>
              </a:rPr>
              <a:t>Digital Image Processing</a:t>
            </a:r>
            <a:r>
              <a:rPr b="0" i="0" lang="en-IN" sz="2960">
                <a:solidFill>
                  <a:srgbClr val="000000"/>
                </a:solidFill>
              </a:rPr>
              <a:t>, the hardware-oriented models that are commonly used are the </a:t>
            </a:r>
            <a:r>
              <a:rPr b="0" i="0" lang="en-IN" sz="2960">
                <a:solidFill>
                  <a:srgbClr val="FF0000"/>
                </a:solidFill>
              </a:rPr>
              <a:t>RGB model </a:t>
            </a:r>
            <a:r>
              <a:rPr b="0" i="0" lang="en-IN" sz="2960">
                <a:solidFill>
                  <a:srgbClr val="000000"/>
                </a:solidFill>
              </a:rPr>
              <a:t>for printers and color monitors.</a:t>
            </a:r>
            <a:endParaRPr b="0" i="0" sz="2960">
              <a:solidFill>
                <a:srgbClr val="616161"/>
              </a:solidFill>
            </a:endParaRPr>
          </a:p>
          <a:p>
            <a:pPr indent="-228600" lvl="0" marL="228600" rtl="0" algn="l">
              <a:lnSpc>
                <a:spcPct val="80000"/>
              </a:lnSpc>
              <a:spcBef>
                <a:spcPts val="1000"/>
              </a:spcBef>
              <a:spcAft>
                <a:spcPts val="0"/>
              </a:spcAft>
              <a:buClr>
                <a:srgbClr val="FF0000"/>
              </a:buClr>
              <a:buSzPts val="2960"/>
              <a:buFont typeface="Arial"/>
              <a:buChar char="•"/>
            </a:pPr>
            <a:r>
              <a:rPr b="0" i="0" lang="en-IN" sz="2960">
                <a:solidFill>
                  <a:srgbClr val="FF0000"/>
                </a:solidFill>
              </a:rPr>
              <a:t>CMY</a:t>
            </a:r>
            <a:r>
              <a:rPr b="0" i="0" lang="en-IN" sz="2960">
                <a:solidFill>
                  <a:srgbClr val="000000"/>
                </a:solidFill>
              </a:rPr>
              <a:t>(cyan, magenta, yellow) and </a:t>
            </a:r>
            <a:r>
              <a:rPr b="0" i="0" lang="en-IN" sz="2960">
                <a:solidFill>
                  <a:srgbClr val="FF0000"/>
                </a:solidFill>
              </a:rPr>
              <a:t>CMYK</a:t>
            </a:r>
            <a:r>
              <a:rPr b="0" i="0" lang="en-IN" sz="2960">
                <a:solidFill>
                  <a:srgbClr val="000000"/>
                </a:solidFill>
              </a:rPr>
              <a:t>(cyan, magenta, yellow, black) models are used for color printing.</a:t>
            </a:r>
            <a:endParaRPr b="0" i="0" sz="2960">
              <a:solidFill>
                <a:srgbClr val="616161"/>
              </a:solidFill>
            </a:endParaRPr>
          </a:p>
          <a:p>
            <a:pPr indent="-228600" lvl="0" marL="228600" rtl="0" algn="l">
              <a:lnSpc>
                <a:spcPct val="80000"/>
              </a:lnSpc>
              <a:spcBef>
                <a:spcPts val="1000"/>
              </a:spcBef>
              <a:spcAft>
                <a:spcPts val="0"/>
              </a:spcAft>
              <a:buClr>
                <a:srgbClr val="FF0000"/>
              </a:buClr>
              <a:buSzPts val="2960"/>
              <a:buFont typeface="Arial"/>
              <a:buChar char="•"/>
            </a:pPr>
            <a:r>
              <a:rPr b="0" i="0" lang="en-IN" sz="2960">
                <a:solidFill>
                  <a:srgbClr val="FF0000"/>
                </a:solidFill>
              </a:rPr>
              <a:t>HSI</a:t>
            </a:r>
            <a:r>
              <a:rPr b="0" i="0" lang="en-IN" sz="2960">
                <a:solidFill>
                  <a:srgbClr val="000000"/>
                </a:solidFill>
              </a:rPr>
              <a:t>(hue, saturation, intensity) deals with colors as humans interpret</a:t>
            </a:r>
            <a:r>
              <a:rPr b="0" i="0" lang="en-IN" sz="2590">
                <a:solidFill>
                  <a:srgbClr val="000000"/>
                </a:solidFill>
              </a:rPr>
              <a:t>.</a:t>
            </a:r>
            <a:r>
              <a:rPr lang="en-IN" sz="2590">
                <a:solidFill>
                  <a:srgbClr val="000000"/>
                </a:solidFill>
              </a:rPr>
              <a:t>	</a:t>
            </a:r>
            <a:endParaRPr sz="259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838200" y="365125"/>
            <a:ext cx="10515600" cy="11091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0" i="0" lang="en-IN" sz="4000" u="none" strike="noStrike">
                <a:latin typeface="Calibri"/>
                <a:ea typeface="Calibri"/>
                <a:cs typeface="Calibri"/>
                <a:sym typeface="Calibri"/>
              </a:rPr>
              <a:t>Color Image Representation</a:t>
            </a:r>
            <a:endParaRPr sz="8000">
              <a:latin typeface="Calibri"/>
              <a:ea typeface="Calibri"/>
              <a:cs typeface="Calibri"/>
              <a:sym typeface="Calibri"/>
            </a:endParaRPr>
          </a:p>
        </p:txBody>
      </p:sp>
      <p:pic>
        <p:nvPicPr>
          <p:cNvPr id="179" name="Google Shape;179;p27"/>
          <p:cNvPicPr preferRelativeResize="0"/>
          <p:nvPr/>
        </p:nvPicPr>
        <p:blipFill rotWithShape="1">
          <a:blip r:embed="rId3">
            <a:alphaModFix/>
          </a:blip>
          <a:srcRect b="0" l="0" r="0" t="0"/>
          <a:stretch/>
        </p:blipFill>
        <p:spPr>
          <a:xfrm>
            <a:off x="7853267" y="1698172"/>
            <a:ext cx="3399816" cy="2332652"/>
          </a:xfrm>
          <a:prstGeom prst="rect">
            <a:avLst/>
          </a:prstGeom>
          <a:noFill/>
          <a:ln>
            <a:noFill/>
          </a:ln>
        </p:spPr>
      </p:pic>
      <p:pic>
        <p:nvPicPr>
          <p:cNvPr id="180" name="Google Shape;180;p27"/>
          <p:cNvPicPr preferRelativeResize="0"/>
          <p:nvPr/>
        </p:nvPicPr>
        <p:blipFill rotWithShape="1">
          <a:blip r:embed="rId4">
            <a:alphaModFix/>
          </a:blip>
          <a:srcRect b="0" l="0" r="0" t="0"/>
          <a:stretch/>
        </p:blipFill>
        <p:spPr>
          <a:xfrm>
            <a:off x="8054866" y="4030824"/>
            <a:ext cx="2996617" cy="2508038"/>
          </a:xfrm>
          <a:prstGeom prst="rect">
            <a:avLst/>
          </a:prstGeom>
          <a:noFill/>
          <a:ln>
            <a:noFill/>
          </a:ln>
        </p:spPr>
      </p:pic>
      <p:sp>
        <p:nvSpPr>
          <p:cNvPr id="181" name="Google Shape;181;p27"/>
          <p:cNvSpPr txBox="1"/>
          <p:nvPr/>
        </p:nvSpPr>
        <p:spPr>
          <a:xfrm>
            <a:off x="1007706" y="1772816"/>
            <a:ext cx="6104553" cy="45858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IN" sz="4000" u="none" cap="none" strike="noStrike">
                <a:solidFill>
                  <a:schemeClr val="dk1"/>
                </a:solidFill>
                <a:latin typeface="Calibri"/>
                <a:ea typeface="Calibri"/>
                <a:cs typeface="Calibri"/>
                <a:sym typeface="Calibri"/>
              </a:rPr>
              <a:t>RGB Model – </a:t>
            </a:r>
            <a:endParaRPr b="0" i="0" sz="28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000000"/>
              </a:buClr>
              <a:buSzPts val="2800"/>
              <a:buFont typeface="Arial"/>
              <a:buChar char="•"/>
            </a:pPr>
            <a:r>
              <a:rPr b="0" i="0" lang="en-IN" sz="2800" u="none" cap="none" strike="noStrike">
                <a:solidFill>
                  <a:srgbClr val="000000"/>
                </a:solidFill>
                <a:latin typeface="Calibri"/>
                <a:ea typeface="Calibri"/>
                <a:cs typeface="Calibri"/>
                <a:sym typeface="Calibri"/>
              </a:rPr>
              <a:t>RGB values are at 3 corners.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800"/>
              <a:buFont typeface="Arial"/>
              <a:buChar char="•"/>
            </a:pPr>
            <a:r>
              <a:rPr b="0" i="0" lang="en-IN" sz="2800" u="none" cap="none" strike="noStrike">
                <a:solidFill>
                  <a:srgbClr val="000000"/>
                </a:solidFill>
                <a:latin typeface="Calibri"/>
                <a:ea typeface="Calibri"/>
                <a:cs typeface="Calibri"/>
                <a:sym typeface="Calibri"/>
              </a:rPr>
              <a:t>Cyan magenta and yellow are at three other corners.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800"/>
              <a:buFont typeface="Arial"/>
              <a:buChar char="•"/>
            </a:pPr>
            <a:r>
              <a:rPr b="0" i="0" lang="en-IN" sz="2800" u="none" cap="none" strike="noStrike">
                <a:solidFill>
                  <a:srgbClr val="000000"/>
                </a:solidFill>
                <a:latin typeface="Calibri"/>
                <a:ea typeface="Calibri"/>
                <a:cs typeface="Calibri"/>
                <a:sym typeface="Calibri"/>
              </a:rPr>
              <a:t>Black is at the origin.</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800"/>
              <a:buFont typeface="Arial"/>
              <a:buChar char="•"/>
            </a:pPr>
            <a:r>
              <a:rPr b="0" i="0" lang="en-IN" sz="2800" u="none" cap="none" strike="noStrike">
                <a:solidFill>
                  <a:srgbClr val="000000"/>
                </a:solidFill>
                <a:latin typeface="Calibri"/>
                <a:ea typeface="Calibri"/>
                <a:cs typeface="Calibri"/>
                <a:sym typeface="Calibri"/>
              </a:rPr>
              <a:t>White is the corner furthest from the origin.</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800"/>
              <a:buFont typeface="Arial"/>
              <a:buChar char="•"/>
            </a:pPr>
            <a:r>
              <a:rPr b="0" i="0" lang="en-IN" sz="2800" u="none" cap="none" strike="noStrike">
                <a:solidFill>
                  <a:srgbClr val="000000"/>
                </a:solidFill>
                <a:latin typeface="Calibri"/>
                <a:ea typeface="Calibri"/>
                <a:cs typeface="Calibri"/>
                <a:sym typeface="Calibri"/>
              </a:rPr>
              <a:t>Different colors are points on or inside the cube represented by RGB vectors.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0" i="0" lang="en-IN" sz="4400" u="none" strike="noStrike">
                <a:latin typeface="Calibri"/>
                <a:ea typeface="Calibri"/>
                <a:cs typeface="Calibri"/>
                <a:sym typeface="Calibri"/>
              </a:rPr>
              <a:t>Color Image Representation</a:t>
            </a:r>
            <a:endParaRPr/>
          </a:p>
        </p:txBody>
      </p:sp>
      <p:sp>
        <p:nvSpPr>
          <p:cNvPr id="187" name="Google Shape;187;p28"/>
          <p:cNvSpPr txBox="1"/>
          <p:nvPr>
            <p:ph idx="1" type="body"/>
          </p:nvPr>
        </p:nvSpPr>
        <p:spPr>
          <a:xfrm>
            <a:off x="838200" y="2071395"/>
            <a:ext cx="6430347" cy="4105567"/>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rgbClr val="000000"/>
              </a:buClr>
              <a:buSzPts val="3200"/>
              <a:buChar char="•"/>
            </a:pPr>
            <a:r>
              <a:rPr b="0" i="0" lang="en-IN" sz="3200" u="none" strike="noStrike">
                <a:solidFill>
                  <a:srgbClr val="000000"/>
                </a:solidFill>
                <a:latin typeface="Calibri"/>
                <a:ea typeface="Calibri"/>
                <a:cs typeface="Calibri"/>
                <a:sym typeface="Calibri"/>
              </a:rPr>
              <a:t>Usually, we specify the levels of </a:t>
            </a:r>
            <a:r>
              <a:rPr b="0" i="0" lang="en-IN" sz="3200" u="none" strike="noStrike">
                <a:solidFill>
                  <a:srgbClr val="FF0000"/>
                </a:solidFill>
                <a:latin typeface="Calibri"/>
                <a:ea typeface="Calibri"/>
                <a:cs typeface="Calibri"/>
                <a:sym typeface="Calibri"/>
              </a:rPr>
              <a:t>R</a:t>
            </a:r>
            <a:r>
              <a:rPr b="0" i="0" lang="en-IN" sz="3200" u="none" strike="noStrike">
                <a:solidFill>
                  <a:srgbClr val="000000"/>
                </a:solidFill>
                <a:latin typeface="Calibri"/>
                <a:ea typeface="Calibri"/>
                <a:cs typeface="Calibri"/>
                <a:sym typeface="Calibri"/>
              </a:rPr>
              <a:t>, </a:t>
            </a:r>
            <a:r>
              <a:rPr b="0" i="0" lang="en-IN" sz="3200" u="none" strike="noStrike">
                <a:solidFill>
                  <a:srgbClr val="00FF00"/>
                </a:solidFill>
                <a:latin typeface="Calibri"/>
                <a:ea typeface="Calibri"/>
                <a:cs typeface="Calibri"/>
                <a:sym typeface="Calibri"/>
              </a:rPr>
              <a:t>G </a:t>
            </a:r>
            <a:r>
              <a:rPr b="0" i="0" lang="en-IN" sz="3200" u="none" strike="noStrike">
                <a:solidFill>
                  <a:srgbClr val="000000"/>
                </a:solidFill>
                <a:latin typeface="Calibri"/>
                <a:ea typeface="Calibri"/>
                <a:cs typeface="Calibri"/>
                <a:sym typeface="Calibri"/>
              </a:rPr>
              <a:t>and </a:t>
            </a:r>
            <a:r>
              <a:rPr b="0" i="0" lang="en-IN" sz="3200" u="none" strike="noStrike">
                <a:solidFill>
                  <a:srgbClr val="0000FF"/>
                </a:solidFill>
                <a:latin typeface="Calibri"/>
                <a:ea typeface="Calibri"/>
                <a:cs typeface="Calibri"/>
                <a:sym typeface="Calibri"/>
              </a:rPr>
              <a:t>B </a:t>
            </a:r>
            <a:r>
              <a:rPr b="0" i="0" lang="en-IN" sz="3200" u="none" strike="noStrike">
                <a:solidFill>
                  <a:srgbClr val="000000"/>
                </a:solidFill>
                <a:latin typeface="Calibri"/>
                <a:ea typeface="Calibri"/>
                <a:cs typeface="Calibri"/>
                <a:sym typeface="Calibri"/>
              </a:rPr>
              <a:t>in the range [0, 255], (8-bit integers).</a:t>
            </a:r>
            <a:endParaRPr/>
          </a:p>
          <a:p>
            <a:pPr indent="-228600" lvl="0" marL="228600" rtl="0" algn="l">
              <a:lnSpc>
                <a:spcPct val="80000"/>
              </a:lnSpc>
              <a:spcBef>
                <a:spcPts val="1000"/>
              </a:spcBef>
              <a:spcAft>
                <a:spcPts val="0"/>
              </a:spcAft>
              <a:buClr>
                <a:srgbClr val="000000"/>
              </a:buClr>
              <a:buSzPts val="3200"/>
              <a:buChar char="•"/>
            </a:pPr>
            <a:r>
              <a:rPr lang="en-IN" sz="3200">
                <a:solidFill>
                  <a:srgbClr val="000000"/>
                </a:solidFill>
                <a:latin typeface="Calibri"/>
                <a:ea typeface="Calibri"/>
                <a:cs typeface="Calibri"/>
                <a:sym typeface="Calibri"/>
              </a:rPr>
              <a:t>Images represented in the RGB color model consist of three component images – one for each primary color.</a:t>
            </a:r>
            <a:endParaRPr/>
          </a:p>
          <a:p>
            <a:pPr indent="-228600" lvl="0" marL="228600" rtl="0" algn="l">
              <a:lnSpc>
                <a:spcPct val="80000"/>
              </a:lnSpc>
              <a:spcBef>
                <a:spcPts val="1000"/>
              </a:spcBef>
              <a:spcAft>
                <a:spcPts val="0"/>
              </a:spcAft>
              <a:buClr>
                <a:srgbClr val="000000"/>
              </a:buClr>
              <a:buSzPts val="3200"/>
              <a:buChar char="•"/>
            </a:pPr>
            <a:r>
              <a:rPr lang="en-IN" sz="3200">
                <a:solidFill>
                  <a:srgbClr val="000000"/>
                </a:solidFill>
                <a:latin typeface="Calibri"/>
                <a:ea typeface="Calibri"/>
                <a:cs typeface="Calibri"/>
                <a:sym typeface="Calibri"/>
              </a:rPr>
              <a:t>The number of bits used to represent each pixel is referred to as the color depth.</a:t>
            </a:r>
            <a:endParaRPr sz="3200">
              <a:solidFill>
                <a:srgbClr val="000000"/>
              </a:solidFill>
              <a:latin typeface="Calibri"/>
              <a:ea typeface="Calibri"/>
              <a:cs typeface="Calibri"/>
              <a:sym typeface="Calibri"/>
            </a:endParaRPr>
          </a:p>
        </p:txBody>
      </p:sp>
      <p:pic>
        <p:nvPicPr>
          <p:cNvPr id="188" name="Google Shape;188;p28"/>
          <p:cNvPicPr preferRelativeResize="0"/>
          <p:nvPr/>
        </p:nvPicPr>
        <p:blipFill rotWithShape="1">
          <a:blip r:embed="rId3">
            <a:alphaModFix/>
          </a:blip>
          <a:srcRect b="0" l="0" r="0" t="0"/>
          <a:stretch/>
        </p:blipFill>
        <p:spPr>
          <a:xfrm>
            <a:off x="7395676" y="2148080"/>
            <a:ext cx="4305300" cy="345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0" i="0" lang="en-IN" sz="4400" u="none" strike="noStrike">
                <a:latin typeface="Calibri"/>
                <a:ea typeface="Calibri"/>
                <a:cs typeface="Calibri"/>
                <a:sym typeface="Calibri"/>
              </a:rPr>
              <a:t>Color Image Representation</a:t>
            </a:r>
            <a:endParaRPr/>
          </a:p>
        </p:txBody>
      </p:sp>
      <p:pic>
        <p:nvPicPr>
          <p:cNvPr id="194" name="Google Shape;194;p29"/>
          <p:cNvPicPr preferRelativeResize="0"/>
          <p:nvPr/>
        </p:nvPicPr>
        <p:blipFill rotWithShape="1">
          <a:blip r:embed="rId3">
            <a:alphaModFix/>
          </a:blip>
          <a:srcRect b="0" l="0" r="0" t="0"/>
          <a:stretch/>
        </p:blipFill>
        <p:spPr>
          <a:xfrm>
            <a:off x="9035142" y="123859"/>
            <a:ext cx="2506825" cy="1712584"/>
          </a:xfrm>
          <a:prstGeom prst="rect">
            <a:avLst/>
          </a:prstGeom>
          <a:noFill/>
          <a:ln>
            <a:noFill/>
          </a:ln>
        </p:spPr>
      </p:pic>
      <p:grpSp>
        <p:nvGrpSpPr>
          <p:cNvPr id="195" name="Google Shape;195;p29"/>
          <p:cNvGrpSpPr/>
          <p:nvPr/>
        </p:nvGrpSpPr>
        <p:grpSpPr>
          <a:xfrm>
            <a:off x="7565025" y="1872227"/>
            <a:ext cx="4180950" cy="4689848"/>
            <a:chOff x="7565025" y="1872227"/>
            <a:chExt cx="4180950" cy="4689848"/>
          </a:xfrm>
        </p:grpSpPr>
        <p:pic>
          <p:nvPicPr>
            <p:cNvPr id="196" name="Google Shape;196;p29"/>
            <p:cNvPicPr preferRelativeResize="0"/>
            <p:nvPr/>
          </p:nvPicPr>
          <p:blipFill rotWithShape="1">
            <a:blip r:embed="rId4">
              <a:alphaModFix/>
            </a:blip>
            <a:srcRect b="0" l="0" r="0" t="0"/>
            <a:stretch/>
          </p:blipFill>
          <p:spPr>
            <a:xfrm>
              <a:off x="7576611" y="1872227"/>
              <a:ext cx="2225206" cy="1515720"/>
            </a:xfrm>
            <a:prstGeom prst="rect">
              <a:avLst/>
            </a:prstGeom>
            <a:noFill/>
            <a:ln>
              <a:noFill/>
            </a:ln>
          </p:spPr>
        </p:pic>
        <p:pic>
          <p:nvPicPr>
            <p:cNvPr id="197" name="Google Shape;197;p29"/>
            <p:cNvPicPr preferRelativeResize="0"/>
            <p:nvPr/>
          </p:nvPicPr>
          <p:blipFill rotWithShape="1">
            <a:blip r:embed="rId5">
              <a:alphaModFix/>
            </a:blip>
            <a:srcRect b="0" l="0" r="0" t="0"/>
            <a:stretch/>
          </p:blipFill>
          <p:spPr>
            <a:xfrm>
              <a:off x="7565025" y="3443074"/>
              <a:ext cx="2236792" cy="1523612"/>
            </a:xfrm>
            <a:prstGeom prst="rect">
              <a:avLst/>
            </a:prstGeom>
            <a:noFill/>
            <a:ln>
              <a:noFill/>
            </a:ln>
          </p:spPr>
        </p:pic>
        <p:pic>
          <p:nvPicPr>
            <p:cNvPr id="198" name="Google Shape;198;p29"/>
            <p:cNvPicPr preferRelativeResize="0"/>
            <p:nvPr/>
          </p:nvPicPr>
          <p:blipFill rotWithShape="1">
            <a:blip r:embed="rId6">
              <a:alphaModFix/>
            </a:blip>
            <a:srcRect b="0" l="0" r="0" t="0"/>
            <a:stretch/>
          </p:blipFill>
          <p:spPr>
            <a:xfrm>
              <a:off x="7576611" y="5046355"/>
              <a:ext cx="2225207" cy="1515720"/>
            </a:xfrm>
            <a:prstGeom prst="rect">
              <a:avLst/>
            </a:prstGeom>
            <a:noFill/>
            <a:ln>
              <a:noFill/>
            </a:ln>
          </p:spPr>
        </p:pic>
        <p:sp>
          <p:nvSpPr>
            <p:cNvPr id="199" name="Google Shape;199;p29"/>
            <p:cNvSpPr txBox="1"/>
            <p:nvPr/>
          </p:nvSpPr>
          <p:spPr>
            <a:xfrm>
              <a:off x="9896985" y="2346449"/>
              <a:ext cx="1821594"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Calibri"/>
                  <a:ea typeface="Calibri"/>
                  <a:cs typeface="Calibri"/>
                  <a:sym typeface="Calibri"/>
                </a:rPr>
                <a:t>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chemeClr val="dk1"/>
                  </a:solidFill>
                  <a:latin typeface="Calibri"/>
                  <a:ea typeface="Calibri"/>
                  <a:cs typeface="Calibri"/>
                  <a:sym typeface="Calibri"/>
                </a:rPr>
                <a:t>(G=0,B=0)</a:t>
              </a:r>
              <a:endParaRPr b="0" i="0" sz="2400" u="none" cap="none" strike="noStrike">
                <a:solidFill>
                  <a:schemeClr val="dk1"/>
                </a:solidFill>
                <a:latin typeface="Calibri"/>
                <a:ea typeface="Calibri"/>
                <a:cs typeface="Calibri"/>
                <a:sym typeface="Calibri"/>
              </a:endParaRPr>
            </a:p>
          </p:txBody>
        </p:sp>
        <p:sp>
          <p:nvSpPr>
            <p:cNvPr id="200" name="Google Shape;200;p29"/>
            <p:cNvSpPr txBox="1"/>
            <p:nvPr/>
          </p:nvSpPr>
          <p:spPr>
            <a:xfrm>
              <a:off x="9924381" y="3518920"/>
              <a:ext cx="1821594"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Calibri"/>
                  <a:ea typeface="Calibri"/>
                  <a:cs typeface="Calibri"/>
                  <a:sym typeface="Calibri"/>
                </a:rPr>
                <a:t>G</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chemeClr val="dk1"/>
                  </a:solidFill>
                  <a:latin typeface="Calibri"/>
                  <a:ea typeface="Calibri"/>
                  <a:cs typeface="Calibri"/>
                  <a:sym typeface="Calibri"/>
                </a:rPr>
                <a:t>(R=0,B=0)</a:t>
              </a:r>
              <a:endParaRPr b="0" i="0" sz="2400" u="none" cap="none" strike="noStrike">
                <a:solidFill>
                  <a:schemeClr val="dk1"/>
                </a:solidFill>
                <a:latin typeface="Calibri"/>
                <a:ea typeface="Calibri"/>
                <a:cs typeface="Calibri"/>
                <a:sym typeface="Calibri"/>
              </a:endParaRPr>
            </a:p>
          </p:txBody>
        </p:sp>
        <p:sp>
          <p:nvSpPr>
            <p:cNvPr id="201" name="Google Shape;201;p29"/>
            <p:cNvSpPr txBox="1"/>
            <p:nvPr/>
          </p:nvSpPr>
          <p:spPr>
            <a:xfrm>
              <a:off x="9896985" y="5189547"/>
              <a:ext cx="1821594"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Calibri"/>
                  <a:ea typeface="Calibri"/>
                  <a:cs typeface="Calibri"/>
                  <a:sym typeface="Calibri"/>
                </a:rPr>
                <a:t>B</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chemeClr val="dk1"/>
                  </a:solidFill>
                  <a:latin typeface="Calibri"/>
                  <a:ea typeface="Calibri"/>
                  <a:cs typeface="Calibri"/>
                  <a:sym typeface="Calibri"/>
                </a:rPr>
                <a:t>(R=0,G=0)</a:t>
              </a:r>
              <a:endParaRPr b="0" i="0" sz="2400" u="none" cap="none" strike="noStrike">
                <a:solidFill>
                  <a:schemeClr val="dk1"/>
                </a:solidFill>
                <a:latin typeface="Calibri"/>
                <a:ea typeface="Calibri"/>
                <a:cs typeface="Calibri"/>
                <a:sym typeface="Calibri"/>
              </a:endParaRPr>
            </a:p>
          </p:txBody>
        </p:sp>
      </p:grpSp>
      <p:sp>
        <p:nvSpPr>
          <p:cNvPr id="202" name="Google Shape;202;p29"/>
          <p:cNvSpPr txBox="1"/>
          <p:nvPr>
            <p:ph idx="1" type="body"/>
          </p:nvPr>
        </p:nvSpPr>
        <p:spPr>
          <a:xfrm>
            <a:off x="838199" y="1825624"/>
            <a:ext cx="10907775" cy="490851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0" i="0" lang="en-IN" sz="2800" u="none" strike="noStrike">
                <a:latin typeface="Arial"/>
                <a:ea typeface="Arial"/>
                <a:cs typeface="Arial"/>
                <a:sym typeface="Arial"/>
              </a:rPr>
              <a:t>Default color space-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03" name="Google Shape;203;p29"/>
          <p:cNvPicPr preferRelativeResize="0"/>
          <p:nvPr/>
        </p:nvPicPr>
        <p:blipFill rotWithShape="1">
          <a:blip r:embed="rId7">
            <a:alphaModFix/>
          </a:blip>
          <a:srcRect b="0" l="0" r="0" t="0"/>
          <a:stretch/>
        </p:blipFill>
        <p:spPr>
          <a:xfrm>
            <a:off x="1646269" y="2412147"/>
            <a:ext cx="3718198" cy="36469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IN"/>
              <a:t>RGB and CMY</a:t>
            </a:r>
            <a:endParaRPr/>
          </a:p>
        </p:txBody>
      </p:sp>
      <p:pic>
        <p:nvPicPr>
          <p:cNvPr id="209" name="Google Shape;209;p30"/>
          <p:cNvPicPr preferRelativeResize="0"/>
          <p:nvPr/>
        </p:nvPicPr>
        <p:blipFill rotWithShape="1">
          <a:blip r:embed="rId3">
            <a:alphaModFix/>
          </a:blip>
          <a:srcRect b="0" l="0" r="0" t="0"/>
          <a:stretch/>
        </p:blipFill>
        <p:spPr>
          <a:xfrm>
            <a:off x="2357625" y="2230950"/>
            <a:ext cx="8362950" cy="4095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a:t>RGB and CMY</a:t>
            </a:r>
            <a:endParaRPr/>
          </a:p>
          <a:p>
            <a:pPr indent="0" lvl="0" marL="0" rtl="0" algn="l">
              <a:lnSpc>
                <a:spcPct val="90000"/>
              </a:lnSpc>
              <a:spcBef>
                <a:spcPts val="0"/>
              </a:spcBef>
              <a:spcAft>
                <a:spcPts val="0"/>
              </a:spcAft>
              <a:buSzPts val="1800"/>
              <a:buNone/>
            </a:pPr>
            <a:r>
              <a:t/>
            </a:r>
            <a:endParaRPr/>
          </a:p>
        </p:txBody>
      </p:sp>
      <p:pic>
        <p:nvPicPr>
          <p:cNvPr id="215" name="Google Shape;215;p31"/>
          <p:cNvPicPr preferRelativeResize="0"/>
          <p:nvPr/>
        </p:nvPicPr>
        <p:blipFill rotWithShape="1">
          <a:blip r:embed="rId3">
            <a:alphaModFix/>
          </a:blip>
          <a:srcRect b="0" l="0" r="0" t="0"/>
          <a:stretch/>
        </p:blipFill>
        <p:spPr>
          <a:xfrm>
            <a:off x="1458013" y="2013725"/>
            <a:ext cx="8258175" cy="438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838200" y="365126"/>
            <a:ext cx="10515600" cy="10158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Background</a:t>
            </a:r>
            <a:endParaRPr/>
          </a:p>
        </p:txBody>
      </p:sp>
      <p:sp>
        <p:nvSpPr>
          <p:cNvPr id="91" name="Google Shape;91;p14"/>
          <p:cNvSpPr txBox="1"/>
          <p:nvPr>
            <p:ph idx="1" type="body"/>
          </p:nvPr>
        </p:nvSpPr>
        <p:spPr>
          <a:xfrm>
            <a:off x="838199" y="1690689"/>
            <a:ext cx="10825065" cy="4682120"/>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lang="en-IN"/>
              <a:t>The use of color in image processing is motivated by two principal factors.</a:t>
            </a:r>
            <a:endParaRPr/>
          </a:p>
          <a:p>
            <a:pPr indent="-228600" lvl="1" marL="685800" rtl="0" algn="l">
              <a:lnSpc>
                <a:spcPct val="80000"/>
              </a:lnSpc>
              <a:spcBef>
                <a:spcPts val="500"/>
              </a:spcBef>
              <a:spcAft>
                <a:spcPts val="0"/>
              </a:spcAft>
              <a:buClr>
                <a:schemeClr val="dk1"/>
              </a:buClr>
              <a:buSzPts val="2400"/>
              <a:buChar char="•"/>
            </a:pPr>
            <a:r>
              <a:rPr lang="en-IN"/>
              <a:t>First, color is a powerful descriptor that often simplifies object identification and extraction from a scene.</a:t>
            </a:r>
            <a:endParaRPr/>
          </a:p>
          <a:p>
            <a:pPr indent="-228600" lvl="1" marL="685800" rtl="0" algn="l">
              <a:lnSpc>
                <a:spcPct val="80000"/>
              </a:lnSpc>
              <a:spcBef>
                <a:spcPts val="500"/>
              </a:spcBef>
              <a:spcAft>
                <a:spcPts val="0"/>
              </a:spcAft>
              <a:buClr>
                <a:schemeClr val="dk1"/>
              </a:buClr>
              <a:buSzPts val="2400"/>
              <a:buChar char="•"/>
            </a:pPr>
            <a:r>
              <a:rPr lang="en-IN"/>
              <a:t>Second, Humans can perceive thousands of colors, and only about a couple of dozen gray shades.</a:t>
            </a:r>
            <a:endParaRPr/>
          </a:p>
          <a:p>
            <a:pPr indent="-228600" lvl="0" marL="228600" rtl="0" algn="l">
              <a:lnSpc>
                <a:spcPct val="80000"/>
              </a:lnSpc>
              <a:spcBef>
                <a:spcPts val="1000"/>
              </a:spcBef>
              <a:spcAft>
                <a:spcPts val="0"/>
              </a:spcAft>
              <a:buClr>
                <a:schemeClr val="dk1"/>
              </a:buClr>
              <a:buSzPts val="2800"/>
              <a:buChar char="•"/>
            </a:pPr>
            <a:r>
              <a:rPr lang="en-IN"/>
              <a:t>Color Image Processing is divided into two major area-</a:t>
            </a:r>
            <a:endParaRPr/>
          </a:p>
          <a:p>
            <a:pPr indent="-514350" lvl="1" marL="971550" rtl="0" algn="l">
              <a:lnSpc>
                <a:spcPct val="80000"/>
              </a:lnSpc>
              <a:spcBef>
                <a:spcPts val="500"/>
              </a:spcBef>
              <a:spcAft>
                <a:spcPts val="0"/>
              </a:spcAft>
              <a:buClr>
                <a:schemeClr val="dk1"/>
              </a:buClr>
              <a:buSzPts val="2400"/>
              <a:buFont typeface="Calibri"/>
              <a:buAutoNum type="arabicPeriod"/>
            </a:pPr>
            <a:r>
              <a:rPr lang="en-IN"/>
              <a:t>Full-color processing – the images are acquired with a full color sensor, such as color TV camera or color scanner</a:t>
            </a:r>
            <a:endParaRPr/>
          </a:p>
          <a:p>
            <a:pPr indent="-514350" lvl="1" marL="971550" rtl="0" algn="l">
              <a:lnSpc>
                <a:spcPct val="80000"/>
              </a:lnSpc>
              <a:spcBef>
                <a:spcPts val="500"/>
              </a:spcBef>
              <a:spcAft>
                <a:spcPts val="0"/>
              </a:spcAft>
              <a:buClr>
                <a:schemeClr val="dk1"/>
              </a:buClr>
              <a:buSzPts val="2400"/>
              <a:buFont typeface="Calibri"/>
              <a:buAutoNum type="arabicPeriod"/>
            </a:pPr>
            <a:r>
              <a:rPr lang="en-IN"/>
              <a:t>Pseudo-color processing – assigning a color to a particular monochrome intensity or range of intensities.</a:t>
            </a:r>
            <a:endParaRPr/>
          </a:p>
          <a:p>
            <a:pPr indent="-228600" lvl="0" marL="228600" rtl="0" algn="l">
              <a:lnSpc>
                <a:spcPct val="80000"/>
              </a:lnSpc>
              <a:spcBef>
                <a:spcPts val="1000"/>
              </a:spcBef>
              <a:spcAft>
                <a:spcPts val="0"/>
              </a:spcAft>
              <a:buClr>
                <a:schemeClr val="dk1"/>
              </a:buClr>
              <a:buSzPts val="2800"/>
              <a:buChar char="•"/>
            </a:pPr>
            <a:r>
              <a:rPr lang="en-IN"/>
              <a:t>Some of the gray-scale methods are directly applicable to color images.</a:t>
            </a:r>
            <a:endParaRPr/>
          </a:p>
          <a:p>
            <a:pPr indent="0" lvl="0" marL="0" rtl="0" algn="l">
              <a:lnSpc>
                <a:spcPct val="8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The CMY Model</a:t>
            </a:r>
            <a:endParaRPr/>
          </a:p>
        </p:txBody>
      </p:sp>
      <p:sp>
        <p:nvSpPr>
          <p:cNvPr id="221" name="Google Shape;221;p32"/>
          <p:cNvSpPr txBox="1"/>
          <p:nvPr>
            <p:ph idx="1" type="body"/>
          </p:nvPr>
        </p:nvSpPr>
        <p:spPr>
          <a:xfrm>
            <a:off x="763555" y="1623527"/>
            <a:ext cx="6169090" cy="4754401"/>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rgbClr val="000000"/>
              </a:buClr>
              <a:buSzPts val="2590"/>
              <a:buChar char="•"/>
            </a:pPr>
            <a:r>
              <a:rPr b="0" i="0" lang="en-IN" sz="2590">
                <a:solidFill>
                  <a:srgbClr val="000000"/>
                </a:solidFill>
                <a:latin typeface="Times New Roman"/>
                <a:ea typeface="Times New Roman"/>
                <a:cs typeface="Times New Roman"/>
                <a:sym typeface="Times New Roman"/>
              </a:rPr>
              <a:t>The figure on the left shows the additive mixing of red, green and blue primaries to form the three secondary colors-</a:t>
            </a:r>
            <a:endParaRPr/>
          </a:p>
          <a:p>
            <a:pPr indent="-228600" lvl="0" marL="228600" rtl="0" algn="l">
              <a:lnSpc>
                <a:spcPct val="80000"/>
              </a:lnSpc>
              <a:spcBef>
                <a:spcPts val="1000"/>
              </a:spcBef>
              <a:spcAft>
                <a:spcPts val="0"/>
              </a:spcAft>
              <a:buClr>
                <a:srgbClr val="000000"/>
              </a:buClr>
              <a:buSzPts val="2590"/>
              <a:buChar char="•"/>
            </a:pPr>
            <a:r>
              <a:rPr b="0" i="0" lang="en-IN" sz="2590">
                <a:solidFill>
                  <a:srgbClr val="000000"/>
                </a:solidFill>
                <a:latin typeface="Times New Roman"/>
                <a:ea typeface="Times New Roman"/>
                <a:cs typeface="Times New Roman"/>
                <a:sym typeface="Times New Roman"/>
              </a:rPr>
              <a:t>yellow (red + green), </a:t>
            </a:r>
            <a:endParaRPr/>
          </a:p>
          <a:p>
            <a:pPr indent="-228600" lvl="0" marL="228600" rtl="0" algn="l">
              <a:lnSpc>
                <a:spcPct val="80000"/>
              </a:lnSpc>
              <a:spcBef>
                <a:spcPts val="1000"/>
              </a:spcBef>
              <a:spcAft>
                <a:spcPts val="0"/>
              </a:spcAft>
              <a:buClr>
                <a:srgbClr val="000000"/>
              </a:buClr>
              <a:buSzPts val="2590"/>
              <a:buChar char="•"/>
            </a:pPr>
            <a:r>
              <a:rPr b="0" i="0" lang="en-IN" sz="2590">
                <a:solidFill>
                  <a:srgbClr val="000000"/>
                </a:solidFill>
                <a:latin typeface="Times New Roman"/>
                <a:ea typeface="Times New Roman"/>
                <a:cs typeface="Times New Roman"/>
                <a:sym typeface="Times New Roman"/>
              </a:rPr>
              <a:t>cyan (blue + green),</a:t>
            </a:r>
            <a:endParaRPr/>
          </a:p>
          <a:p>
            <a:pPr indent="-228600" lvl="0" marL="228600" rtl="0" algn="l">
              <a:lnSpc>
                <a:spcPct val="80000"/>
              </a:lnSpc>
              <a:spcBef>
                <a:spcPts val="1000"/>
              </a:spcBef>
              <a:spcAft>
                <a:spcPts val="0"/>
              </a:spcAft>
              <a:buClr>
                <a:srgbClr val="000000"/>
              </a:buClr>
              <a:buSzPts val="2590"/>
              <a:buChar char="•"/>
            </a:pPr>
            <a:r>
              <a:rPr b="0" i="0" lang="en-IN" sz="2590">
                <a:solidFill>
                  <a:srgbClr val="000000"/>
                </a:solidFill>
                <a:latin typeface="Times New Roman"/>
                <a:ea typeface="Times New Roman"/>
                <a:cs typeface="Times New Roman"/>
                <a:sym typeface="Times New Roman"/>
              </a:rPr>
              <a:t>magenta (red + blue), and</a:t>
            </a:r>
            <a:endParaRPr/>
          </a:p>
          <a:p>
            <a:pPr indent="-228600" lvl="0" marL="228600" rtl="0" algn="l">
              <a:lnSpc>
                <a:spcPct val="80000"/>
              </a:lnSpc>
              <a:spcBef>
                <a:spcPts val="1000"/>
              </a:spcBef>
              <a:spcAft>
                <a:spcPts val="0"/>
              </a:spcAft>
              <a:buClr>
                <a:srgbClr val="000000"/>
              </a:buClr>
              <a:buSzPts val="2590"/>
              <a:buChar char="•"/>
            </a:pPr>
            <a:r>
              <a:rPr b="0" i="0" lang="en-IN" sz="2590">
                <a:solidFill>
                  <a:srgbClr val="000000"/>
                </a:solidFill>
                <a:latin typeface="Times New Roman"/>
                <a:ea typeface="Times New Roman"/>
                <a:cs typeface="Times New Roman"/>
                <a:sym typeface="Times New Roman"/>
              </a:rPr>
              <a:t>white ((red + green + blue). </a:t>
            </a:r>
            <a:endParaRPr/>
          </a:p>
          <a:p>
            <a:pPr indent="-228600" lvl="0" marL="228600" rtl="0" algn="l">
              <a:lnSpc>
                <a:spcPct val="80000"/>
              </a:lnSpc>
              <a:spcBef>
                <a:spcPts val="1000"/>
              </a:spcBef>
              <a:spcAft>
                <a:spcPts val="0"/>
              </a:spcAft>
              <a:buClr>
                <a:srgbClr val="000000"/>
              </a:buClr>
              <a:buSzPts val="2590"/>
              <a:buChar char="•"/>
            </a:pPr>
            <a:r>
              <a:rPr b="0" i="0" lang="en-IN" sz="2590">
                <a:solidFill>
                  <a:srgbClr val="000000"/>
                </a:solidFill>
                <a:latin typeface="Times New Roman"/>
                <a:ea typeface="Times New Roman"/>
                <a:cs typeface="Times New Roman"/>
                <a:sym typeface="Times New Roman"/>
              </a:rPr>
              <a:t>The figure on the right shows the three subtractive primaries, and their pairwise combinations to form red, green and blue, and finally black by subtracting all three primaries from white.</a:t>
            </a:r>
            <a:endParaRPr sz="2590"/>
          </a:p>
        </p:txBody>
      </p:sp>
      <p:pic>
        <p:nvPicPr>
          <p:cNvPr id="222" name="Google Shape;222;p32"/>
          <p:cNvPicPr preferRelativeResize="0"/>
          <p:nvPr/>
        </p:nvPicPr>
        <p:blipFill rotWithShape="1">
          <a:blip r:embed="rId3">
            <a:alphaModFix/>
          </a:blip>
          <a:srcRect b="0" l="0" r="0" t="0"/>
          <a:stretch/>
        </p:blipFill>
        <p:spPr>
          <a:xfrm>
            <a:off x="7248719" y="1690688"/>
            <a:ext cx="4526513" cy="20042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Calibri"/>
              <a:buNone/>
            </a:pPr>
            <a:r>
              <a:rPr i="0" lang="en-IN">
                <a:solidFill>
                  <a:srgbClr val="000000"/>
                </a:solidFill>
                <a:latin typeface="Calibri"/>
                <a:ea typeface="Calibri"/>
                <a:cs typeface="Calibri"/>
                <a:sym typeface="Calibri"/>
              </a:rPr>
              <a:t>CMY Model</a:t>
            </a:r>
            <a:endParaRPr>
              <a:latin typeface="Calibri"/>
              <a:ea typeface="Calibri"/>
              <a:cs typeface="Calibri"/>
              <a:sym typeface="Calibri"/>
            </a:endParaRPr>
          </a:p>
        </p:txBody>
      </p:sp>
      <p:sp>
        <p:nvSpPr>
          <p:cNvPr id="228" name="Google Shape;228;p33"/>
          <p:cNvSpPr txBox="1"/>
          <p:nvPr>
            <p:ph idx="1" type="body"/>
          </p:nvPr>
        </p:nvSpPr>
        <p:spPr>
          <a:xfrm>
            <a:off x="634482" y="1690687"/>
            <a:ext cx="10654004" cy="480218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b="0" i="0" lang="en-IN">
                <a:solidFill>
                  <a:srgbClr val="000000"/>
                </a:solidFill>
              </a:rPr>
              <a:t>This model contains the secondary colors.</a:t>
            </a:r>
            <a:endParaRPr/>
          </a:p>
          <a:p>
            <a:pPr indent="-228600" lvl="0" marL="228600" rtl="0" algn="l">
              <a:lnSpc>
                <a:spcPct val="90000"/>
              </a:lnSpc>
              <a:spcBef>
                <a:spcPts val="1000"/>
              </a:spcBef>
              <a:spcAft>
                <a:spcPts val="0"/>
              </a:spcAft>
              <a:buClr>
                <a:srgbClr val="000000"/>
              </a:buClr>
              <a:buSzPts val="2800"/>
              <a:buChar char="•"/>
            </a:pPr>
            <a:r>
              <a:rPr b="0" i="0" lang="en-IN">
                <a:solidFill>
                  <a:srgbClr val="000000"/>
                </a:solidFill>
              </a:rPr>
              <a:t>In this model, any secondary color when passed through white light will not reflect the color from which a combination of colors is made.</a:t>
            </a:r>
            <a:endParaRPr/>
          </a:p>
          <a:p>
            <a:pPr indent="-228600" lvl="0" marL="228600" rtl="0" algn="l">
              <a:lnSpc>
                <a:spcPct val="90000"/>
              </a:lnSpc>
              <a:spcBef>
                <a:spcPts val="1000"/>
              </a:spcBef>
              <a:spcAft>
                <a:spcPts val="0"/>
              </a:spcAft>
              <a:buClr>
                <a:srgbClr val="000000"/>
              </a:buClr>
              <a:buSzPts val="2800"/>
              <a:buChar char="•"/>
            </a:pPr>
            <a:r>
              <a:rPr lang="en-IN">
                <a:solidFill>
                  <a:srgbClr val="000000"/>
                </a:solidFill>
              </a:rPr>
              <a:t>For example- when cyan is illuminated with white light, no red light will be reflected from the surface which means that the cyan subtracts the red light from the reflected white light (which itself is composed of red, green and white light).</a:t>
            </a:r>
            <a:endParaRPr>
              <a:solidFill>
                <a:srgbClr val="000000"/>
              </a:solidFill>
            </a:endParaRPr>
          </a:p>
        </p:txBody>
      </p:sp>
      <p:pic>
        <p:nvPicPr>
          <p:cNvPr id="229" name="Google Shape;229;p33"/>
          <p:cNvPicPr preferRelativeResize="0"/>
          <p:nvPr/>
        </p:nvPicPr>
        <p:blipFill rotWithShape="1">
          <a:blip r:embed="rId3">
            <a:alphaModFix/>
          </a:blip>
          <a:srcRect b="0" l="0" r="0" t="0"/>
          <a:stretch/>
        </p:blipFill>
        <p:spPr>
          <a:xfrm>
            <a:off x="1634607" y="4982533"/>
            <a:ext cx="3447652" cy="1238477"/>
          </a:xfrm>
          <a:prstGeom prst="rect">
            <a:avLst/>
          </a:prstGeom>
          <a:noFill/>
          <a:ln>
            <a:noFill/>
          </a:ln>
        </p:spPr>
      </p:pic>
      <p:sp>
        <p:nvSpPr>
          <p:cNvPr id="230" name="Google Shape;230;p33"/>
          <p:cNvSpPr txBox="1"/>
          <p:nvPr/>
        </p:nvSpPr>
        <p:spPr>
          <a:xfrm>
            <a:off x="5568044" y="4984770"/>
            <a:ext cx="6097554" cy="15081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FF0000"/>
                </a:solidFill>
                <a:latin typeface="Calibri"/>
                <a:ea typeface="Calibri"/>
                <a:cs typeface="Calibri"/>
                <a:sym typeface="Calibri"/>
              </a:rPr>
              <a:t>The formula given is for inter-conversion of RGB and CMY 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IN" sz="1800" u="sng" cap="none" strike="noStrike">
                <a:solidFill>
                  <a:schemeClr val="hlink"/>
                </a:solidFill>
                <a:latin typeface="Open Sans"/>
                <a:ea typeface="Open Sans"/>
                <a:cs typeface="Open Sans"/>
                <a:sym typeface="Open Sans"/>
                <a:hlinkClick r:id="rId4"/>
              </a:rPr>
            </a:b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Calibri"/>
              <a:buNone/>
            </a:pPr>
            <a:r>
              <a:rPr i="0" lang="en-IN">
                <a:solidFill>
                  <a:srgbClr val="000000"/>
                </a:solidFill>
                <a:latin typeface="Calibri"/>
                <a:ea typeface="Calibri"/>
                <a:cs typeface="Calibri"/>
                <a:sym typeface="Calibri"/>
              </a:rPr>
              <a:t>CMY Model</a:t>
            </a:r>
            <a:endParaRPr/>
          </a:p>
        </p:txBody>
      </p:sp>
      <p:sp>
        <p:nvSpPr>
          <p:cNvPr id="236" name="Google Shape;236;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600"/>
              <a:buNone/>
            </a:pPr>
            <a:r>
              <a:rPr b="1" i="0" lang="en-IN" sz="3600">
                <a:solidFill>
                  <a:srgbClr val="000000"/>
                </a:solidFill>
              </a:rPr>
              <a:t>Application-</a:t>
            </a:r>
            <a:endParaRPr b="0" i="0" sz="3600">
              <a:solidFill>
                <a:srgbClr val="000000"/>
              </a:solidFill>
            </a:endParaRPr>
          </a:p>
          <a:p>
            <a:pPr indent="-228600" lvl="0" marL="228600" rtl="0" algn="l">
              <a:lnSpc>
                <a:spcPct val="90000"/>
              </a:lnSpc>
              <a:spcBef>
                <a:spcPts val="1000"/>
              </a:spcBef>
              <a:spcAft>
                <a:spcPts val="0"/>
              </a:spcAft>
              <a:buClr>
                <a:srgbClr val="000000"/>
              </a:buClr>
              <a:buSzPts val="3600"/>
              <a:buFont typeface="Arial"/>
              <a:buChar char="•"/>
            </a:pPr>
            <a:r>
              <a:rPr b="0" i="0" lang="en-IN" sz="3600">
                <a:solidFill>
                  <a:srgbClr val="000000"/>
                </a:solidFill>
              </a:rPr>
              <a:t>It is used in color printing as it uses colored inks.</a:t>
            </a:r>
            <a:endParaRPr b="0" i="0" sz="3600">
              <a:solidFill>
                <a:srgbClr val="616161"/>
              </a:solidFill>
            </a:endParaRPr>
          </a:p>
          <a:p>
            <a:pPr indent="-228600" lvl="0" marL="228600" rtl="0" algn="l">
              <a:lnSpc>
                <a:spcPct val="90000"/>
              </a:lnSpc>
              <a:spcBef>
                <a:spcPts val="1000"/>
              </a:spcBef>
              <a:spcAft>
                <a:spcPts val="0"/>
              </a:spcAft>
              <a:buClr>
                <a:srgbClr val="000000"/>
              </a:buClr>
              <a:buSzPts val="3600"/>
              <a:buFont typeface="Arial"/>
              <a:buChar char="•"/>
            </a:pPr>
            <a:r>
              <a:rPr b="0" i="0" lang="en-IN" sz="3600">
                <a:solidFill>
                  <a:srgbClr val="000000"/>
                </a:solidFill>
              </a:rPr>
              <a:t>It is used in most commercial printing like magazines, books, etc.</a:t>
            </a:r>
            <a:endParaRPr b="0" i="0" sz="3600">
              <a:solidFill>
                <a:srgbClr val="616161"/>
              </a:solidFill>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HSI Model</a:t>
            </a:r>
            <a:endParaRPr/>
          </a:p>
        </p:txBody>
      </p:sp>
      <p:sp>
        <p:nvSpPr>
          <p:cNvPr id="242" name="Google Shape;242;p35"/>
          <p:cNvSpPr txBox="1"/>
          <p:nvPr>
            <p:ph idx="1" type="body"/>
          </p:nvPr>
        </p:nvSpPr>
        <p:spPr>
          <a:xfrm>
            <a:off x="838200" y="1408922"/>
            <a:ext cx="10515600" cy="4768041"/>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rgbClr val="000000"/>
              </a:buClr>
              <a:buSzPts val="2720"/>
              <a:buChar char="•"/>
            </a:pPr>
            <a:r>
              <a:rPr b="0" i="0" lang="en-IN" sz="2720" u="none" strike="noStrike">
                <a:solidFill>
                  <a:srgbClr val="000000"/>
                </a:solidFill>
                <a:latin typeface="Calibri"/>
                <a:ea typeface="Calibri"/>
                <a:cs typeface="Calibri"/>
                <a:sym typeface="Calibri"/>
              </a:rPr>
              <a:t>RGB is useful for hardware implementations and is serendipitously related to the way in which the human visual system works.</a:t>
            </a:r>
            <a:endParaRPr/>
          </a:p>
          <a:p>
            <a:pPr indent="-228600" lvl="0" marL="228600" rtl="0" algn="l">
              <a:lnSpc>
                <a:spcPct val="80000"/>
              </a:lnSpc>
              <a:spcBef>
                <a:spcPts val="1000"/>
              </a:spcBef>
              <a:spcAft>
                <a:spcPts val="0"/>
              </a:spcAft>
              <a:buClr>
                <a:srgbClr val="000000"/>
              </a:buClr>
              <a:buSzPts val="2720"/>
              <a:buChar char="•"/>
            </a:pPr>
            <a:r>
              <a:rPr b="0" i="0" lang="en-IN" sz="2720" u="none" strike="noStrike">
                <a:solidFill>
                  <a:srgbClr val="000000"/>
                </a:solidFill>
                <a:latin typeface="Calibri"/>
                <a:ea typeface="Calibri"/>
                <a:cs typeface="Calibri"/>
                <a:sym typeface="Calibri"/>
              </a:rPr>
              <a:t>However, RGB is not a particularly intuitive way in which to describe colors. </a:t>
            </a:r>
            <a:endParaRPr/>
          </a:p>
          <a:p>
            <a:pPr indent="-228600" lvl="0" marL="228600" rtl="0" algn="l">
              <a:lnSpc>
                <a:spcPct val="80000"/>
              </a:lnSpc>
              <a:spcBef>
                <a:spcPts val="1000"/>
              </a:spcBef>
              <a:spcAft>
                <a:spcPts val="0"/>
              </a:spcAft>
              <a:buClr>
                <a:srgbClr val="000000"/>
              </a:buClr>
              <a:buSzPts val="2720"/>
              <a:buChar char="•"/>
            </a:pPr>
            <a:r>
              <a:rPr b="0" i="0" lang="en-IN" sz="2720" u="none" strike="noStrike">
                <a:solidFill>
                  <a:srgbClr val="000000"/>
                </a:solidFill>
                <a:latin typeface="Calibri"/>
                <a:ea typeface="Calibri"/>
                <a:cs typeface="Calibri"/>
                <a:sym typeface="Calibri"/>
              </a:rPr>
              <a:t>Rather when people describe colors they tend to use </a:t>
            </a:r>
            <a:r>
              <a:rPr b="1" i="0" lang="en-IN" sz="2720" u="none" strike="noStrike">
                <a:solidFill>
                  <a:srgbClr val="000000"/>
                </a:solidFill>
                <a:latin typeface="Calibri"/>
                <a:ea typeface="Calibri"/>
                <a:cs typeface="Calibri"/>
                <a:sym typeface="Calibri"/>
              </a:rPr>
              <a:t>hue</a:t>
            </a:r>
            <a:r>
              <a:rPr b="0" i="0" lang="en-IN" sz="2720" u="none" strike="noStrike">
                <a:solidFill>
                  <a:srgbClr val="000000"/>
                </a:solidFill>
                <a:latin typeface="Calibri"/>
                <a:ea typeface="Calibri"/>
                <a:cs typeface="Calibri"/>
                <a:sym typeface="Calibri"/>
              </a:rPr>
              <a:t>, </a:t>
            </a:r>
            <a:r>
              <a:rPr b="1" i="0" lang="en-IN" sz="2720" u="none" strike="noStrike">
                <a:solidFill>
                  <a:srgbClr val="000000"/>
                </a:solidFill>
                <a:latin typeface="Calibri"/>
                <a:ea typeface="Calibri"/>
                <a:cs typeface="Calibri"/>
                <a:sym typeface="Calibri"/>
              </a:rPr>
              <a:t>saturation </a:t>
            </a:r>
            <a:r>
              <a:rPr b="0" i="0" lang="en-IN" sz="2720" u="none" strike="noStrike">
                <a:solidFill>
                  <a:srgbClr val="000000"/>
                </a:solidFill>
                <a:latin typeface="Calibri"/>
                <a:ea typeface="Calibri"/>
                <a:cs typeface="Calibri"/>
                <a:sym typeface="Calibri"/>
              </a:rPr>
              <a:t>and </a:t>
            </a:r>
            <a:r>
              <a:rPr b="1" i="0" lang="en-IN" sz="2720" u="none" strike="noStrike">
                <a:solidFill>
                  <a:srgbClr val="000000"/>
                </a:solidFill>
                <a:latin typeface="Calibri"/>
                <a:ea typeface="Calibri"/>
                <a:cs typeface="Calibri"/>
                <a:sym typeface="Calibri"/>
              </a:rPr>
              <a:t>brightness. </a:t>
            </a:r>
            <a:endParaRPr/>
          </a:p>
          <a:p>
            <a:pPr indent="-228600" lvl="0" marL="228600" rtl="0" algn="l">
              <a:lnSpc>
                <a:spcPct val="80000"/>
              </a:lnSpc>
              <a:spcBef>
                <a:spcPts val="1000"/>
              </a:spcBef>
              <a:spcAft>
                <a:spcPts val="0"/>
              </a:spcAft>
              <a:buClr>
                <a:srgbClr val="000000"/>
              </a:buClr>
              <a:buSzPts val="2720"/>
              <a:buChar char="•"/>
            </a:pPr>
            <a:r>
              <a:rPr b="0" i="0" lang="en-IN" sz="2720" u="none" strike="noStrike">
                <a:solidFill>
                  <a:srgbClr val="000000"/>
                </a:solidFill>
                <a:latin typeface="Calibri"/>
                <a:ea typeface="Calibri"/>
                <a:cs typeface="Calibri"/>
                <a:sym typeface="Calibri"/>
              </a:rPr>
              <a:t>RGB is great for color generation, but HSI is great for color description.</a:t>
            </a:r>
            <a:endParaRPr/>
          </a:p>
          <a:p>
            <a:pPr indent="-228600" lvl="0" marL="228600" rtl="0" algn="l">
              <a:lnSpc>
                <a:spcPct val="80000"/>
              </a:lnSpc>
              <a:spcBef>
                <a:spcPts val="1000"/>
              </a:spcBef>
              <a:spcAft>
                <a:spcPts val="0"/>
              </a:spcAft>
              <a:buClr>
                <a:srgbClr val="000000"/>
              </a:buClr>
              <a:buSzPts val="2720"/>
              <a:buChar char="•"/>
            </a:pPr>
            <a:r>
              <a:rPr lang="en-IN" sz="2720">
                <a:solidFill>
                  <a:srgbClr val="000000"/>
                </a:solidFill>
                <a:latin typeface="Calibri"/>
                <a:ea typeface="Calibri"/>
                <a:cs typeface="Calibri"/>
                <a:sym typeface="Calibri"/>
              </a:rPr>
              <a:t>Remember the diagonal on the RGB color cube that we saw previously ran from black to white.</a:t>
            </a:r>
            <a:endParaRPr/>
          </a:p>
          <a:p>
            <a:pPr indent="-228600" lvl="0" marL="228600" rtl="0" algn="l">
              <a:lnSpc>
                <a:spcPct val="80000"/>
              </a:lnSpc>
              <a:spcBef>
                <a:spcPts val="1000"/>
              </a:spcBef>
              <a:spcAft>
                <a:spcPts val="0"/>
              </a:spcAft>
              <a:buClr>
                <a:srgbClr val="000000"/>
              </a:buClr>
              <a:buSzPts val="2720"/>
              <a:buChar char="•"/>
            </a:pPr>
            <a:r>
              <a:rPr lang="en-IN" sz="2720">
                <a:solidFill>
                  <a:srgbClr val="000000"/>
                </a:solidFill>
                <a:latin typeface="Calibri"/>
                <a:ea typeface="Calibri"/>
                <a:cs typeface="Calibri"/>
                <a:sym typeface="Calibri"/>
              </a:rPr>
              <a:t>Now consider if we stand this cube on the black vertex and position the white vertex directly above 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Calibri"/>
              <a:buNone/>
            </a:pPr>
            <a:r>
              <a:rPr i="0" lang="en-IN">
                <a:solidFill>
                  <a:srgbClr val="000000"/>
                </a:solidFill>
                <a:latin typeface="Calibri"/>
                <a:ea typeface="Calibri"/>
                <a:cs typeface="Calibri"/>
                <a:sym typeface="Calibri"/>
              </a:rPr>
              <a:t>HSI Model (Hue, Saturation, Intensity)</a:t>
            </a:r>
            <a:endParaRPr i="0">
              <a:solidFill>
                <a:srgbClr val="2B2B2B"/>
              </a:solidFill>
              <a:latin typeface="Calibri"/>
              <a:ea typeface="Calibri"/>
              <a:cs typeface="Calibri"/>
              <a:sym typeface="Calibri"/>
            </a:endParaRPr>
          </a:p>
        </p:txBody>
      </p:sp>
      <p:sp>
        <p:nvSpPr>
          <p:cNvPr id="248" name="Google Shape;248;p36"/>
          <p:cNvSpPr txBox="1"/>
          <p:nvPr>
            <p:ph idx="1" type="body"/>
          </p:nvPr>
        </p:nvSpPr>
        <p:spPr>
          <a:xfrm>
            <a:off x="314450" y="1399600"/>
            <a:ext cx="11507400" cy="53715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80000"/>
              </a:lnSpc>
              <a:spcBef>
                <a:spcPts val="0"/>
              </a:spcBef>
              <a:spcAft>
                <a:spcPts val="0"/>
              </a:spcAft>
              <a:buClr>
                <a:srgbClr val="000000"/>
              </a:buClr>
              <a:buSzPts val="2790"/>
              <a:buChar char="•"/>
            </a:pPr>
            <a:r>
              <a:rPr b="0" i="0" lang="en-IN" sz="2790">
                <a:solidFill>
                  <a:srgbClr val="000000"/>
                </a:solidFill>
              </a:rPr>
              <a:t>It is a very important and attractive color model because it represents the colors the same way as the human eye senses colors.</a:t>
            </a:r>
            <a:endParaRPr b="0" i="1" sz="2790" u="none" strike="noStrike"/>
          </a:p>
          <a:p>
            <a:pPr indent="-228600" lvl="0" marL="228600" rtl="0" algn="l">
              <a:lnSpc>
                <a:spcPct val="80000"/>
              </a:lnSpc>
              <a:spcBef>
                <a:spcPts val="1000"/>
              </a:spcBef>
              <a:spcAft>
                <a:spcPts val="0"/>
              </a:spcAft>
              <a:buClr>
                <a:srgbClr val="000000"/>
              </a:buClr>
              <a:buSzPts val="2790"/>
              <a:buChar char="•"/>
            </a:pPr>
            <a:r>
              <a:rPr lang="en-IN" sz="2790">
                <a:solidFill>
                  <a:srgbClr val="000000"/>
                </a:solidFill>
              </a:rPr>
              <a:t>Hue corresponds to color component that describes a pure color (pure yellow, orange or red). The Hue component describes the color in the form of an angle between [0,360] degrees.</a:t>
            </a:r>
            <a:endParaRPr sz="2790">
              <a:solidFill>
                <a:srgbClr val="000000"/>
              </a:solidFill>
            </a:endParaRPr>
          </a:p>
          <a:p>
            <a:pPr indent="-382270" lvl="0" marL="457200" rtl="0" algn="l">
              <a:lnSpc>
                <a:spcPct val="80000"/>
              </a:lnSpc>
              <a:spcBef>
                <a:spcPts val="500"/>
              </a:spcBef>
              <a:spcAft>
                <a:spcPts val="0"/>
              </a:spcAft>
              <a:buSzPts val="2420"/>
              <a:buChar char="•"/>
            </a:pPr>
            <a:r>
              <a:rPr lang="en-IN" sz="2420"/>
              <a:t>0 degree – Red</a:t>
            </a:r>
            <a:endParaRPr sz="2600"/>
          </a:p>
          <a:p>
            <a:pPr indent="-382270" lvl="0" marL="457200" rtl="0" algn="l">
              <a:lnSpc>
                <a:spcPct val="80000"/>
              </a:lnSpc>
              <a:spcBef>
                <a:spcPts val="500"/>
              </a:spcBef>
              <a:spcAft>
                <a:spcPts val="0"/>
              </a:spcAft>
              <a:buSzPts val="2420"/>
              <a:buChar char="•"/>
            </a:pPr>
            <a:r>
              <a:rPr lang="en-IN" sz="2420"/>
              <a:t>120 degree – Green</a:t>
            </a:r>
            <a:endParaRPr sz="2600"/>
          </a:p>
          <a:p>
            <a:pPr indent="-382270" lvl="0" marL="457200" rtl="0" algn="l">
              <a:lnSpc>
                <a:spcPct val="80000"/>
              </a:lnSpc>
              <a:spcBef>
                <a:spcPts val="500"/>
              </a:spcBef>
              <a:spcAft>
                <a:spcPts val="0"/>
              </a:spcAft>
              <a:buSzPts val="2420"/>
              <a:buChar char="•"/>
            </a:pPr>
            <a:r>
              <a:rPr lang="en-IN" sz="2420"/>
              <a:t>240 degree – Blue</a:t>
            </a:r>
            <a:endParaRPr sz="2600"/>
          </a:p>
          <a:p>
            <a:pPr indent="-382270" lvl="0" marL="457200" rtl="0" algn="l">
              <a:lnSpc>
                <a:spcPct val="80000"/>
              </a:lnSpc>
              <a:spcBef>
                <a:spcPts val="500"/>
              </a:spcBef>
              <a:spcAft>
                <a:spcPts val="0"/>
              </a:spcAft>
              <a:buSzPts val="2420"/>
              <a:buChar char="•"/>
            </a:pPr>
            <a:r>
              <a:rPr lang="en-IN" sz="2420"/>
              <a:t>60 degree – Yellow</a:t>
            </a:r>
            <a:endParaRPr sz="2600"/>
          </a:p>
          <a:p>
            <a:pPr indent="-382270" lvl="0" marL="457200" rtl="0" algn="l">
              <a:lnSpc>
                <a:spcPct val="80000"/>
              </a:lnSpc>
              <a:spcBef>
                <a:spcPts val="500"/>
              </a:spcBef>
              <a:spcAft>
                <a:spcPts val="0"/>
              </a:spcAft>
              <a:buSzPts val="2420"/>
              <a:buChar char="•"/>
            </a:pPr>
            <a:r>
              <a:rPr lang="en-IN" sz="2420"/>
              <a:t>300 degree – Magenta</a:t>
            </a:r>
            <a:endParaRPr sz="2790">
              <a:solidFill>
                <a:srgbClr val="000000"/>
              </a:solidFill>
            </a:endParaRPr>
          </a:p>
          <a:p>
            <a:pPr indent="-178435" lvl="0" marL="228600" rtl="0" algn="l">
              <a:lnSpc>
                <a:spcPct val="80000"/>
              </a:lnSpc>
              <a:spcBef>
                <a:spcPts val="1000"/>
              </a:spcBef>
              <a:spcAft>
                <a:spcPts val="0"/>
              </a:spcAft>
              <a:buClr>
                <a:srgbClr val="000000"/>
              </a:buClr>
              <a:buSzPts val="1800"/>
              <a:buChar char="•"/>
            </a:pPr>
            <a:r>
              <a:rPr lang="en-IN" sz="2790">
                <a:solidFill>
                  <a:srgbClr val="000000"/>
                </a:solidFill>
              </a:rPr>
              <a:t>Saturation component represents the measure of the degree to which color is diluted with white color. The range of the S varies between [0,1].</a:t>
            </a:r>
            <a:endParaRPr sz="3000"/>
          </a:p>
          <a:p>
            <a:pPr indent="-228600" lvl="0" marL="228600" rtl="0" algn="l">
              <a:lnSpc>
                <a:spcPct val="80000"/>
              </a:lnSpc>
              <a:spcBef>
                <a:spcPts val="1000"/>
              </a:spcBef>
              <a:spcAft>
                <a:spcPts val="0"/>
              </a:spcAft>
              <a:buClr>
                <a:srgbClr val="000000"/>
              </a:buClr>
              <a:buSzPts val="2790"/>
              <a:buChar char="•"/>
            </a:pPr>
            <a:r>
              <a:rPr lang="en-IN" sz="2790">
                <a:solidFill>
                  <a:srgbClr val="000000"/>
                </a:solidFill>
              </a:rPr>
              <a:t>and intensity is related to brightness. The Intensity range is between [0,1] and 0 means black, 1 means white.</a:t>
            </a:r>
            <a:endParaRPr sz="3000"/>
          </a:p>
          <a:p>
            <a:pPr indent="-228600" lvl="0" marL="228600" rtl="0" algn="l">
              <a:lnSpc>
                <a:spcPct val="80000"/>
              </a:lnSpc>
              <a:spcBef>
                <a:spcPts val="1000"/>
              </a:spcBef>
              <a:spcAft>
                <a:spcPts val="0"/>
              </a:spcAft>
              <a:buClr>
                <a:srgbClr val="000000"/>
              </a:buClr>
              <a:buSzPts val="2790"/>
              <a:buChar char="•"/>
            </a:pPr>
            <a:r>
              <a:rPr lang="en-IN" sz="2790">
                <a:solidFill>
                  <a:srgbClr val="000000"/>
                </a:solidFill>
              </a:rPr>
              <a:t>For example: a deep, bright orange color would have a large intensity (bright), a hue of “orange” , and a high value of saturation (“deep”)</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7"/>
          <p:cNvPicPr preferRelativeResize="0"/>
          <p:nvPr/>
        </p:nvPicPr>
        <p:blipFill rotWithShape="1">
          <a:blip r:embed="rId3">
            <a:alphaModFix/>
          </a:blip>
          <a:srcRect b="0" l="0" r="0" t="0"/>
          <a:stretch/>
        </p:blipFill>
        <p:spPr>
          <a:xfrm>
            <a:off x="0" y="152400"/>
            <a:ext cx="4877725" cy="6281925"/>
          </a:xfrm>
          <a:prstGeom prst="rect">
            <a:avLst/>
          </a:prstGeom>
          <a:noFill/>
          <a:ln>
            <a:noFill/>
          </a:ln>
        </p:spPr>
      </p:pic>
      <p:pic>
        <p:nvPicPr>
          <p:cNvPr id="254" name="Google Shape;254;p37"/>
          <p:cNvPicPr preferRelativeResize="0"/>
          <p:nvPr/>
        </p:nvPicPr>
        <p:blipFill rotWithShape="1">
          <a:blip r:embed="rId4">
            <a:alphaModFix/>
          </a:blip>
          <a:srcRect b="0" l="0" r="0" t="0"/>
          <a:stretch/>
        </p:blipFill>
        <p:spPr>
          <a:xfrm>
            <a:off x="5129525" y="0"/>
            <a:ext cx="6869549" cy="544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HSI Color Model</a:t>
            </a:r>
            <a:endParaRPr/>
          </a:p>
        </p:txBody>
      </p:sp>
      <p:sp>
        <p:nvSpPr>
          <p:cNvPr id="260" name="Google Shape;260;p38"/>
          <p:cNvSpPr txBox="1"/>
          <p:nvPr>
            <p:ph idx="1" type="body"/>
          </p:nvPr>
        </p:nvSpPr>
        <p:spPr>
          <a:xfrm>
            <a:off x="838200" y="2230015"/>
            <a:ext cx="6859555" cy="3946947"/>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rgbClr val="000000"/>
              </a:buClr>
              <a:buSzPts val="2800"/>
              <a:buChar char="•"/>
            </a:pPr>
            <a:r>
              <a:rPr b="0" i="0" lang="en-IN" u="none" strike="noStrike">
                <a:solidFill>
                  <a:srgbClr val="000000"/>
                </a:solidFill>
              </a:rPr>
              <a:t>The intensity component of any color can be determined by passing a plane </a:t>
            </a:r>
            <a:r>
              <a:rPr b="0" i="1" lang="en-IN" u="none" strike="noStrike">
                <a:solidFill>
                  <a:srgbClr val="000000"/>
                </a:solidFill>
              </a:rPr>
              <a:t>perpendicular </a:t>
            </a:r>
            <a:r>
              <a:rPr b="0" i="0" lang="en-IN" u="none" strike="noStrike">
                <a:solidFill>
                  <a:srgbClr val="000000"/>
                </a:solidFill>
              </a:rPr>
              <a:t>to the intenisty axis and containing the color point.</a:t>
            </a:r>
            <a:endParaRPr/>
          </a:p>
          <a:p>
            <a:pPr indent="-228600" lvl="0" marL="228600" rtl="0" algn="l">
              <a:lnSpc>
                <a:spcPct val="80000"/>
              </a:lnSpc>
              <a:spcBef>
                <a:spcPts val="1000"/>
              </a:spcBef>
              <a:spcAft>
                <a:spcPts val="0"/>
              </a:spcAft>
              <a:buClr>
                <a:schemeClr val="dk1"/>
              </a:buClr>
              <a:buSzPts val="2800"/>
              <a:buChar char="•"/>
            </a:pPr>
            <a:r>
              <a:rPr b="0" i="0" lang="en-IN" u="none" strike="noStrike"/>
              <a:t>The intersection of the plane with the intensity axis gives us the intensity component of the color.</a:t>
            </a:r>
            <a:endParaRPr b="0" i="0" u="none" strike="noStrike">
              <a:solidFill>
                <a:srgbClr val="000000"/>
              </a:solidFill>
            </a:endParaRPr>
          </a:p>
          <a:p>
            <a:pPr indent="-228600" lvl="0" marL="228600" rtl="0" algn="l">
              <a:lnSpc>
                <a:spcPct val="80000"/>
              </a:lnSpc>
              <a:spcBef>
                <a:spcPts val="1000"/>
              </a:spcBef>
              <a:spcAft>
                <a:spcPts val="0"/>
              </a:spcAft>
              <a:buClr>
                <a:srgbClr val="000000"/>
              </a:buClr>
              <a:buSzPts val="2800"/>
              <a:buChar char="•"/>
            </a:pPr>
            <a:r>
              <a:rPr b="0" i="0" lang="en-IN" u="none" strike="noStrike">
                <a:solidFill>
                  <a:srgbClr val="000000"/>
                </a:solidFill>
              </a:rPr>
              <a:t>The saturation of a color (percentage of white missing from the color) increases as a function of distance from the intensity axis.</a:t>
            </a:r>
            <a:endParaRPr sz="4000"/>
          </a:p>
        </p:txBody>
      </p:sp>
      <p:pic>
        <p:nvPicPr>
          <p:cNvPr id="261" name="Google Shape;261;p38"/>
          <p:cNvPicPr preferRelativeResize="0"/>
          <p:nvPr/>
        </p:nvPicPr>
        <p:blipFill rotWithShape="1">
          <a:blip r:embed="rId3">
            <a:alphaModFix/>
          </a:blip>
          <a:srcRect b="0" l="0" r="0" t="0"/>
          <a:stretch/>
        </p:blipFill>
        <p:spPr>
          <a:xfrm>
            <a:off x="7887798" y="2331932"/>
            <a:ext cx="3299606" cy="33690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HSI Color Model</a:t>
            </a:r>
            <a:endParaRPr/>
          </a:p>
        </p:txBody>
      </p:sp>
      <p:pic>
        <p:nvPicPr>
          <p:cNvPr id="267" name="Google Shape;267;p39"/>
          <p:cNvPicPr preferRelativeResize="0"/>
          <p:nvPr>
            <p:ph idx="1" type="body"/>
          </p:nvPr>
        </p:nvPicPr>
        <p:blipFill rotWithShape="1">
          <a:blip r:embed="rId3">
            <a:alphaModFix/>
          </a:blip>
          <a:srcRect b="0" l="0" r="0" t="0"/>
          <a:stretch/>
        </p:blipFill>
        <p:spPr>
          <a:xfrm>
            <a:off x="2486066" y="1825625"/>
            <a:ext cx="7219867" cy="43513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838200" y="365126"/>
            <a:ext cx="10515600" cy="87184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b="0" i="0" lang="en-IN" sz="4800" u="none" strike="noStrike"/>
              <a:t>HSI, Hue &amp; RGB</a:t>
            </a:r>
            <a:endParaRPr sz="9600"/>
          </a:p>
        </p:txBody>
      </p:sp>
      <p:pic>
        <p:nvPicPr>
          <p:cNvPr id="273" name="Google Shape;273;p40"/>
          <p:cNvPicPr preferRelativeResize="0"/>
          <p:nvPr>
            <p:ph idx="1" type="body"/>
          </p:nvPr>
        </p:nvPicPr>
        <p:blipFill rotWithShape="1">
          <a:blip r:embed="rId3">
            <a:alphaModFix/>
          </a:blip>
          <a:srcRect b="0" l="0" r="0" t="0"/>
          <a:stretch/>
        </p:blipFill>
        <p:spPr>
          <a:xfrm>
            <a:off x="8434581" y="2120300"/>
            <a:ext cx="3533775" cy="3743325"/>
          </a:xfrm>
          <a:prstGeom prst="rect">
            <a:avLst/>
          </a:prstGeom>
          <a:noFill/>
          <a:ln>
            <a:noFill/>
          </a:ln>
        </p:spPr>
      </p:pic>
      <p:sp>
        <p:nvSpPr>
          <p:cNvPr id="274" name="Google Shape;274;p40"/>
          <p:cNvSpPr txBox="1"/>
          <p:nvPr/>
        </p:nvSpPr>
        <p:spPr>
          <a:xfrm>
            <a:off x="671513" y="1967500"/>
            <a:ext cx="7763068" cy="452431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400"/>
              <a:buFont typeface="Arial"/>
              <a:buChar char="•"/>
            </a:pPr>
            <a:r>
              <a:rPr b="0" i="0" lang="en-IN" sz="2400" u="none" cap="none" strike="noStrike">
                <a:solidFill>
                  <a:schemeClr val="dk1"/>
                </a:solidFill>
                <a:latin typeface="Calibri"/>
                <a:ea typeface="Calibri"/>
                <a:cs typeface="Calibri"/>
                <a:sym typeface="Calibri"/>
              </a:rPr>
              <a:t>In a similar way we can extract the hue from the RGB color cube.</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IN" sz="2400" u="none" cap="none" strike="noStrike">
                <a:solidFill>
                  <a:schemeClr val="dk1"/>
                </a:solidFill>
                <a:latin typeface="Calibri"/>
                <a:ea typeface="Calibri"/>
                <a:cs typeface="Calibri"/>
                <a:sym typeface="Calibri"/>
              </a:rPr>
              <a:t>Consider a plane defined by the three points cyan, black and white.</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400"/>
              <a:buFont typeface="Arial"/>
              <a:buChar char="•"/>
            </a:pPr>
            <a:r>
              <a:rPr b="0" i="0" lang="en-IN" sz="2400" u="none" cap="none" strike="noStrike">
                <a:solidFill>
                  <a:srgbClr val="000000"/>
                </a:solidFill>
                <a:latin typeface="Calibri"/>
                <a:ea typeface="Calibri"/>
                <a:cs typeface="Calibri"/>
                <a:sym typeface="Calibri"/>
              </a:rPr>
              <a:t>All points contained in this plane must have the same hue (cyan) as black and white cannot contribute hue information to a color</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400"/>
              <a:buFont typeface="Arial"/>
              <a:buChar char="•"/>
            </a:pPr>
            <a:r>
              <a:rPr b="0" i="0" lang="en-IN" sz="2400" u="none" cap="none" strike="noStrike">
                <a:solidFill>
                  <a:srgbClr val="000000"/>
                </a:solidFill>
                <a:latin typeface="Calibri"/>
                <a:ea typeface="Calibri"/>
                <a:cs typeface="Calibri"/>
                <a:sym typeface="Calibri"/>
              </a:rPr>
              <a:t>By rotating the shaded plane around the intensity axis we obtain different hues.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400"/>
              <a:buFont typeface="Arial"/>
              <a:buChar char="•"/>
            </a:pPr>
            <a:r>
              <a:rPr b="0" i="0" lang="en-IN" sz="2400" u="none" cap="none" strike="noStrike">
                <a:solidFill>
                  <a:srgbClr val="000000"/>
                </a:solidFill>
                <a:latin typeface="Calibri"/>
                <a:ea typeface="Calibri"/>
                <a:cs typeface="Calibri"/>
                <a:sym typeface="Calibri"/>
              </a:rPr>
              <a:t>Conclusion:</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400"/>
              <a:buFont typeface="Arial"/>
              <a:buNone/>
            </a:pPr>
            <a:r>
              <a:rPr b="0" i="0" lang="en-IN" sz="2400" u="none" cap="none" strike="noStrike">
                <a:solidFill>
                  <a:srgbClr val="000000"/>
                </a:solidFill>
                <a:latin typeface="Calibri"/>
                <a:ea typeface="Calibri"/>
                <a:cs typeface="Calibri"/>
                <a:sym typeface="Calibri"/>
              </a:rPr>
              <a:t>– The HSI values can be obtained from the RGB values.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400"/>
              <a:buFont typeface="Arial"/>
              <a:buNone/>
            </a:pPr>
            <a:r>
              <a:rPr b="0" i="0" lang="en-IN" sz="2400" u="none" cap="none" strike="noStrike">
                <a:solidFill>
                  <a:srgbClr val="000000"/>
                </a:solidFill>
                <a:latin typeface="Calibri"/>
                <a:ea typeface="Calibri"/>
                <a:cs typeface="Calibri"/>
                <a:sym typeface="Calibri"/>
              </a:rPr>
              <a:t>– We have to work the geometric formulas.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HSI Color Model</a:t>
            </a:r>
            <a:endParaRPr/>
          </a:p>
        </p:txBody>
      </p:sp>
      <p:pic>
        <p:nvPicPr>
          <p:cNvPr id="280" name="Google Shape;280;p41"/>
          <p:cNvPicPr preferRelativeResize="0"/>
          <p:nvPr>
            <p:ph idx="1" type="body"/>
          </p:nvPr>
        </p:nvPicPr>
        <p:blipFill rotWithShape="1">
          <a:blip r:embed="rId3">
            <a:alphaModFix/>
          </a:blip>
          <a:srcRect b="0" l="0" r="0" t="0"/>
          <a:stretch/>
        </p:blipFill>
        <p:spPr>
          <a:xfrm>
            <a:off x="7229766" y="2020678"/>
            <a:ext cx="3648075" cy="2990850"/>
          </a:xfrm>
          <a:prstGeom prst="rect">
            <a:avLst/>
          </a:prstGeom>
          <a:noFill/>
          <a:ln>
            <a:noFill/>
          </a:ln>
        </p:spPr>
      </p:pic>
      <p:sp>
        <p:nvSpPr>
          <p:cNvPr id="281" name="Google Shape;281;p41"/>
          <p:cNvSpPr txBox="1"/>
          <p:nvPr/>
        </p:nvSpPr>
        <p:spPr>
          <a:xfrm>
            <a:off x="912844" y="1746388"/>
            <a:ext cx="6097554"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dk1"/>
                </a:solidFill>
                <a:latin typeface="Calibri"/>
                <a:ea typeface="Calibri"/>
                <a:cs typeface="Calibri"/>
                <a:sym typeface="Calibri"/>
              </a:rPr>
              <a:t>If we look straight down at the RGB cube as it was arranged previously-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800"/>
              <a:buFont typeface="Arial"/>
              <a:buChar char="•"/>
            </a:pPr>
            <a:r>
              <a:rPr b="0" i="0" lang="en-IN" sz="2800" u="none" cap="none" strike="noStrike">
                <a:solidFill>
                  <a:schemeClr val="dk1"/>
                </a:solidFill>
                <a:latin typeface="Calibri"/>
                <a:ea typeface="Calibri"/>
                <a:cs typeface="Calibri"/>
                <a:sym typeface="Calibri"/>
              </a:rPr>
              <a:t>we would see a hexagonal shape with each primary color separated by 120° and secondary colors at 60°from the primaries.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dk1"/>
                </a:solidFill>
                <a:latin typeface="Calibri"/>
                <a:ea typeface="Calibri"/>
                <a:cs typeface="Calibri"/>
                <a:sym typeface="Calibri"/>
              </a:rPr>
              <a:t>The HSI model is composed of a vertical intensity axis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838200" y="365125"/>
            <a:ext cx="5099100" cy="838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Color Fundamentals</a:t>
            </a:r>
            <a:endParaRPr/>
          </a:p>
        </p:txBody>
      </p:sp>
      <p:sp>
        <p:nvSpPr>
          <p:cNvPr id="97" name="Google Shape;97;p15"/>
          <p:cNvSpPr txBox="1"/>
          <p:nvPr>
            <p:ph idx="1" type="body"/>
          </p:nvPr>
        </p:nvSpPr>
        <p:spPr>
          <a:xfrm>
            <a:off x="838199" y="1474237"/>
            <a:ext cx="8287139" cy="50186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lang="en-IN" u="sng">
                <a:solidFill>
                  <a:srgbClr val="000000"/>
                </a:solidFill>
              </a:rPr>
              <a:t>P</a:t>
            </a:r>
            <a:r>
              <a:rPr b="0" i="0" lang="en-IN" u="sng">
                <a:solidFill>
                  <a:srgbClr val="000000"/>
                </a:solidFill>
              </a:rPr>
              <a:t>rimary colors</a:t>
            </a:r>
            <a:r>
              <a:rPr b="1" i="0" lang="en-IN">
                <a:solidFill>
                  <a:srgbClr val="000000"/>
                </a:solidFill>
              </a:rPr>
              <a:t>– </a:t>
            </a:r>
            <a:r>
              <a:rPr b="1" i="0" lang="en-IN">
                <a:solidFill>
                  <a:srgbClr val="FF0000"/>
                </a:solidFill>
              </a:rPr>
              <a:t>Red</a:t>
            </a:r>
            <a:r>
              <a:rPr b="1" i="0" lang="en-IN">
                <a:solidFill>
                  <a:srgbClr val="000000"/>
                </a:solidFill>
              </a:rPr>
              <a:t>, </a:t>
            </a:r>
            <a:r>
              <a:rPr b="1" i="0" lang="en-IN">
                <a:solidFill>
                  <a:srgbClr val="00B050"/>
                </a:solidFill>
              </a:rPr>
              <a:t>Green</a:t>
            </a:r>
            <a:r>
              <a:rPr b="1" i="0" lang="en-IN">
                <a:solidFill>
                  <a:srgbClr val="000000"/>
                </a:solidFill>
              </a:rPr>
              <a:t>, </a:t>
            </a:r>
            <a:r>
              <a:rPr b="0" i="0" lang="en-IN">
                <a:solidFill>
                  <a:srgbClr val="000000"/>
                </a:solidFill>
              </a:rPr>
              <a:t>and</a:t>
            </a:r>
            <a:r>
              <a:rPr b="1" i="0" lang="en-IN">
                <a:solidFill>
                  <a:srgbClr val="000000"/>
                </a:solidFill>
              </a:rPr>
              <a:t> </a:t>
            </a:r>
            <a:r>
              <a:rPr b="1" i="0" lang="en-IN">
                <a:solidFill>
                  <a:srgbClr val="0070C0"/>
                </a:solidFill>
              </a:rPr>
              <a:t>Blue</a:t>
            </a:r>
            <a:r>
              <a:rPr b="1" i="0" lang="en-IN">
                <a:solidFill>
                  <a:srgbClr val="000000"/>
                </a:solidFill>
              </a:rPr>
              <a:t>.</a:t>
            </a:r>
            <a:endParaRPr/>
          </a:p>
          <a:p>
            <a:pPr indent="-228600" lvl="0" marL="228600" rtl="0" algn="l">
              <a:lnSpc>
                <a:spcPct val="90000"/>
              </a:lnSpc>
              <a:spcBef>
                <a:spcPts val="1000"/>
              </a:spcBef>
              <a:spcAft>
                <a:spcPts val="0"/>
              </a:spcAft>
              <a:buClr>
                <a:srgbClr val="000000"/>
              </a:buClr>
              <a:buSzPts val="2800"/>
              <a:buChar char="•"/>
            </a:pPr>
            <a:r>
              <a:rPr b="0" i="0" lang="en-IN">
                <a:solidFill>
                  <a:srgbClr val="000000"/>
                </a:solidFill>
              </a:rPr>
              <a:t>The primary colors can be added together to produce the </a:t>
            </a:r>
            <a:r>
              <a:rPr b="0" i="0" lang="en-IN" u="sng">
                <a:solidFill>
                  <a:srgbClr val="000000"/>
                </a:solidFill>
              </a:rPr>
              <a:t>secondary colors</a:t>
            </a:r>
            <a:r>
              <a:rPr b="0" i="0" lang="en-IN">
                <a:solidFill>
                  <a:srgbClr val="000000"/>
                </a:solidFill>
              </a:rPr>
              <a:t> – </a:t>
            </a:r>
            <a:r>
              <a:rPr b="1" i="0" lang="en-IN">
                <a:solidFill>
                  <a:srgbClr val="CC3399"/>
                </a:solidFill>
              </a:rPr>
              <a:t>magenta</a:t>
            </a:r>
            <a:r>
              <a:rPr b="0" i="0" lang="en-IN">
                <a:solidFill>
                  <a:srgbClr val="000000"/>
                </a:solidFill>
              </a:rPr>
              <a:t>, </a:t>
            </a:r>
            <a:r>
              <a:rPr b="1" i="0" lang="en-IN">
                <a:solidFill>
                  <a:srgbClr val="00FFCC"/>
                </a:solidFill>
              </a:rPr>
              <a:t>cyan</a:t>
            </a:r>
            <a:r>
              <a:rPr b="0" i="0" lang="en-IN">
                <a:solidFill>
                  <a:srgbClr val="000000"/>
                </a:solidFill>
              </a:rPr>
              <a:t> and </a:t>
            </a:r>
            <a:r>
              <a:rPr b="1" i="0" lang="en-IN">
                <a:solidFill>
                  <a:srgbClr val="FFFF00"/>
                </a:solidFill>
              </a:rPr>
              <a:t>yellow</a:t>
            </a:r>
            <a:r>
              <a:rPr b="0" i="0" lang="en-IN">
                <a:solidFill>
                  <a:srgbClr val="000000"/>
                </a:solidFill>
              </a:rPr>
              <a:t> </a:t>
            </a:r>
            <a:endParaRPr/>
          </a:p>
          <a:p>
            <a:pPr indent="-228600" lvl="0" marL="228600" rtl="0" algn="l">
              <a:lnSpc>
                <a:spcPct val="90000"/>
              </a:lnSpc>
              <a:spcBef>
                <a:spcPts val="1000"/>
              </a:spcBef>
              <a:spcAft>
                <a:spcPts val="0"/>
              </a:spcAft>
              <a:buClr>
                <a:schemeClr val="dk1"/>
              </a:buClr>
              <a:buSzPts val="2800"/>
              <a:buChar char="•"/>
            </a:pPr>
            <a:r>
              <a:rPr lang="en-IN"/>
              <a:t>Mixing the three primaries or a secondary with its opposite primary color in the right intensity produces white light (e.g. red+cyan).</a:t>
            </a:r>
            <a:endParaRPr/>
          </a:p>
          <a:p>
            <a:pPr indent="-228600" lvl="0" marL="228600" rtl="0" algn="l">
              <a:lnSpc>
                <a:spcPct val="90000"/>
              </a:lnSpc>
              <a:spcBef>
                <a:spcPts val="1000"/>
              </a:spcBef>
              <a:spcAft>
                <a:spcPts val="0"/>
              </a:spcAft>
              <a:buClr>
                <a:schemeClr val="dk1"/>
              </a:buClr>
              <a:buSzPts val="2800"/>
              <a:buChar char="•"/>
            </a:pPr>
            <a:r>
              <a:rPr lang="en-IN"/>
              <a:t>As indicated cyan, magenta and Yellow are the secondary colors of light, alternatively, the primary colors of pigments (which have red, green, and blue as secondary colors)</a:t>
            </a:r>
            <a:endParaRPr b="1" i="0">
              <a:solidFill>
                <a:srgbClr val="2B2B2B"/>
              </a:solidFill>
            </a:endParaRPr>
          </a:p>
          <a:p>
            <a:pPr indent="0" lvl="0" marL="0" rtl="0" algn="l">
              <a:lnSpc>
                <a:spcPct val="90000"/>
              </a:lnSpc>
              <a:spcBef>
                <a:spcPts val="1000"/>
              </a:spcBef>
              <a:spcAft>
                <a:spcPts val="0"/>
              </a:spcAft>
              <a:buClr>
                <a:schemeClr val="dk1"/>
              </a:buClr>
              <a:buSzPts val="2800"/>
              <a:buNone/>
            </a:pPr>
            <a:r>
              <a:t/>
            </a:r>
            <a:endParaRPr/>
          </a:p>
        </p:txBody>
      </p:sp>
      <p:pic>
        <p:nvPicPr>
          <p:cNvPr id="98" name="Google Shape;98;p15"/>
          <p:cNvPicPr preferRelativeResize="0"/>
          <p:nvPr/>
        </p:nvPicPr>
        <p:blipFill rotWithShape="1">
          <a:blip r:embed="rId3">
            <a:alphaModFix/>
          </a:blip>
          <a:srcRect b="0" l="0" r="0" t="0"/>
          <a:stretch/>
        </p:blipFill>
        <p:spPr>
          <a:xfrm>
            <a:off x="9472223" y="1825625"/>
            <a:ext cx="2047875" cy="1733550"/>
          </a:xfrm>
          <a:prstGeom prst="rect">
            <a:avLst/>
          </a:prstGeom>
          <a:noFill/>
          <a:ln>
            <a:noFill/>
          </a:ln>
        </p:spPr>
      </p:pic>
      <p:pic>
        <p:nvPicPr>
          <p:cNvPr id="99" name="Google Shape;99;p15"/>
          <p:cNvPicPr preferRelativeResize="0"/>
          <p:nvPr/>
        </p:nvPicPr>
        <p:blipFill rotWithShape="1">
          <a:blip r:embed="rId4">
            <a:alphaModFix/>
          </a:blip>
          <a:srcRect b="0" l="0" r="0" t="0"/>
          <a:stretch/>
        </p:blipFill>
        <p:spPr>
          <a:xfrm>
            <a:off x="9505950" y="4032282"/>
            <a:ext cx="2014148" cy="1837650"/>
          </a:xfrm>
          <a:prstGeom prst="rect">
            <a:avLst/>
          </a:prstGeom>
          <a:noFill/>
          <a:ln>
            <a:noFill/>
          </a:ln>
        </p:spPr>
      </p:pic>
      <p:pic>
        <p:nvPicPr>
          <p:cNvPr id="100" name="Google Shape;100;p15"/>
          <p:cNvPicPr preferRelativeResize="0"/>
          <p:nvPr/>
        </p:nvPicPr>
        <p:blipFill rotWithShape="1">
          <a:blip r:embed="rId5">
            <a:alphaModFix/>
          </a:blip>
          <a:srcRect b="0" l="0" r="0" t="0"/>
          <a:stretch/>
        </p:blipFill>
        <p:spPr>
          <a:xfrm>
            <a:off x="6100250" y="365123"/>
            <a:ext cx="5814644" cy="838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HSI Color Model</a:t>
            </a:r>
            <a:endParaRPr/>
          </a:p>
        </p:txBody>
      </p:sp>
      <p:pic>
        <p:nvPicPr>
          <p:cNvPr id="287" name="Google Shape;287;p42"/>
          <p:cNvPicPr preferRelativeResize="0"/>
          <p:nvPr>
            <p:ph idx="1" type="body"/>
          </p:nvPr>
        </p:nvPicPr>
        <p:blipFill rotWithShape="1">
          <a:blip r:embed="rId3">
            <a:alphaModFix/>
          </a:blip>
          <a:srcRect b="0" l="0" r="0" t="0"/>
          <a:stretch/>
        </p:blipFill>
        <p:spPr>
          <a:xfrm>
            <a:off x="8168658" y="2105025"/>
            <a:ext cx="3076575" cy="2647950"/>
          </a:xfrm>
          <a:prstGeom prst="rect">
            <a:avLst/>
          </a:prstGeom>
          <a:noFill/>
          <a:ln>
            <a:noFill/>
          </a:ln>
        </p:spPr>
      </p:pic>
      <p:sp>
        <p:nvSpPr>
          <p:cNvPr id="288" name="Google Shape;288;p42"/>
          <p:cNvSpPr txBox="1"/>
          <p:nvPr/>
        </p:nvSpPr>
        <p:spPr>
          <a:xfrm>
            <a:off x="946767" y="1690688"/>
            <a:ext cx="6097554"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IN" sz="3200" u="none" cap="none" strike="noStrike">
                <a:solidFill>
                  <a:srgbClr val="000000"/>
                </a:solidFill>
                <a:latin typeface="Calibri"/>
                <a:ea typeface="Calibri"/>
                <a:cs typeface="Calibri"/>
                <a:sym typeface="Calibri"/>
              </a:rPr>
              <a:t>Hexagonal shape at an arbitrary color point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000000"/>
                </a:solidFill>
                <a:latin typeface="Calibri"/>
                <a:ea typeface="Calibri"/>
                <a:cs typeface="Calibri"/>
                <a:sym typeface="Calibri"/>
              </a:rPr>
              <a:t>– The hue is determined by an angle from a reference point, usually 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000000"/>
                </a:solidFill>
                <a:latin typeface="Calibri"/>
                <a:ea typeface="Calibri"/>
                <a:cs typeface="Calibri"/>
                <a:sym typeface="Calibri"/>
              </a:rPr>
              <a:t>– The saturation is the distance from the origin to the point.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rgbClr val="000000"/>
                </a:solidFill>
                <a:latin typeface="Calibri"/>
                <a:ea typeface="Calibri"/>
                <a:cs typeface="Calibri"/>
                <a:sym typeface="Calibri"/>
              </a:rPr>
              <a:t>– The intensity is determined by how far up the vertical intensity axis this hexagonal plane sits (not apparent from this diagram).</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HSI Color Model</a:t>
            </a:r>
            <a:endParaRPr/>
          </a:p>
        </p:txBody>
      </p:sp>
      <p:pic>
        <p:nvPicPr>
          <p:cNvPr id="294" name="Google Shape;294;p43"/>
          <p:cNvPicPr preferRelativeResize="0"/>
          <p:nvPr>
            <p:ph idx="1" type="body"/>
          </p:nvPr>
        </p:nvPicPr>
        <p:blipFill rotWithShape="1">
          <a:blip r:embed="rId3">
            <a:alphaModFix/>
          </a:blip>
          <a:srcRect b="0" l="0" r="0" t="0"/>
          <a:stretch/>
        </p:blipFill>
        <p:spPr>
          <a:xfrm>
            <a:off x="1497139" y="1872278"/>
            <a:ext cx="7443565" cy="43513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Open Sans"/>
              <a:buNone/>
            </a:pPr>
            <a:r>
              <a:rPr lang="en-IN">
                <a:solidFill>
                  <a:srgbClr val="000000"/>
                </a:solidFill>
                <a:latin typeface="Open Sans"/>
                <a:ea typeface="Open Sans"/>
                <a:cs typeface="Open Sans"/>
                <a:sym typeface="Open Sans"/>
              </a:rPr>
              <a:t>C</a:t>
            </a:r>
            <a:r>
              <a:rPr b="0" i="0" lang="en-IN">
                <a:solidFill>
                  <a:srgbClr val="000000"/>
                </a:solidFill>
                <a:latin typeface="Open Sans"/>
                <a:ea typeface="Open Sans"/>
                <a:cs typeface="Open Sans"/>
                <a:sym typeface="Open Sans"/>
              </a:rPr>
              <a:t>onversion of RGB to HSI</a:t>
            </a:r>
            <a:endParaRPr/>
          </a:p>
        </p:txBody>
      </p:sp>
      <p:sp>
        <p:nvSpPr>
          <p:cNvPr id="300" name="Google Shape;300;p44"/>
          <p:cNvSpPr txBox="1"/>
          <p:nvPr>
            <p:ph idx="1" type="body"/>
          </p:nvPr>
        </p:nvSpPr>
        <p:spPr>
          <a:xfrm>
            <a:off x="567614" y="1690687"/>
            <a:ext cx="11048998" cy="480218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b="0" i="0" lang="en-IN">
                <a:solidFill>
                  <a:srgbClr val="000000"/>
                </a:solidFill>
              </a:rPr>
              <a:t>The formula for conversion of RGB to HSI is quite complicated as compared to other color models.</a:t>
            </a:r>
            <a:endParaRPr/>
          </a:p>
          <a:p>
            <a:pPr indent="-228600" lvl="0" marL="228600" rtl="0" algn="l">
              <a:lnSpc>
                <a:spcPct val="90000"/>
              </a:lnSpc>
              <a:spcBef>
                <a:spcPts val="1000"/>
              </a:spcBef>
              <a:spcAft>
                <a:spcPts val="0"/>
              </a:spcAft>
              <a:buClr>
                <a:srgbClr val="000000"/>
              </a:buClr>
              <a:buSzPts val="2800"/>
              <a:buChar char="•"/>
            </a:pPr>
            <a:r>
              <a:rPr b="0" i="0" lang="en-IN">
                <a:solidFill>
                  <a:srgbClr val="000000"/>
                </a:solidFill>
              </a:rPr>
              <a:t>The angle from the red axis gives the Hue, the length of the vector is the saturation and the intensity is given by the position of the plane on the vertical intensity axis.</a:t>
            </a:r>
            <a:endParaRPr/>
          </a:p>
          <a:p>
            <a:pPr indent="-228600" lvl="0" marL="228600" rtl="0" algn="l">
              <a:lnSpc>
                <a:spcPct val="90000"/>
              </a:lnSpc>
              <a:spcBef>
                <a:spcPts val="1000"/>
              </a:spcBef>
              <a:spcAft>
                <a:spcPts val="0"/>
              </a:spcAft>
              <a:buClr>
                <a:srgbClr val="000000"/>
              </a:buClr>
              <a:buSzPts val="2800"/>
              <a:buChar char="•"/>
            </a:pPr>
            <a:r>
              <a:rPr b="0" i="0" lang="en-IN">
                <a:solidFill>
                  <a:srgbClr val="000000"/>
                </a:solidFill>
              </a:rPr>
              <a:t>The biggest application of this model is that it represents colors similarly to how the human eye senses colors.</a:t>
            </a:r>
            <a:endParaRPr/>
          </a:p>
        </p:txBody>
      </p:sp>
      <p:pic>
        <p:nvPicPr>
          <p:cNvPr id="301" name="Google Shape;301;p44"/>
          <p:cNvPicPr preferRelativeResize="0"/>
          <p:nvPr/>
        </p:nvPicPr>
        <p:blipFill rotWithShape="1">
          <a:blip r:embed="rId3">
            <a:alphaModFix/>
          </a:blip>
          <a:srcRect b="0" l="0" r="0" t="0"/>
          <a:stretch/>
        </p:blipFill>
        <p:spPr>
          <a:xfrm>
            <a:off x="8859514" y="4763053"/>
            <a:ext cx="2124075" cy="1428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HSI Model</a:t>
            </a:r>
            <a:endParaRPr/>
          </a:p>
        </p:txBody>
      </p:sp>
      <p:sp>
        <p:nvSpPr>
          <p:cNvPr id="307" name="Google Shape;307;p45"/>
          <p:cNvSpPr txBox="1"/>
          <p:nvPr>
            <p:ph idx="1" type="body"/>
          </p:nvPr>
        </p:nvSpPr>
        <p:spPr>
          <a:xfrm>
            <a:off x="838200" y="1825625"/>
            <a:ext cx="5002763" cy="4253497"/>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rgbClr val="000000"/>
              </a:buClr>
              <a:buSzPts val="2590"/>
              <a:buChar char="•"/>
            </a:pPr>
            <a:r>
              <a:rPr b="0" i="0" lang="en-IN" sz="2590">
                <a:solidFill>
                  <a:srgbClr val="000000"/>
                </a:solidFill>
                <a:latin typeface="Times New Roman"/>
                <a:ea typeface="Times New Roman"/>
                <a:cs typeface="Times New Roman"/>
                <a:sym typeface="Times New Roman"/>
              </a:rPr>
              <a:t>The HSI model, showing the HSI solid on the left, and the HSI triangle on the right, formed by taking a horizontal slice through the HSI solid at a particular intensity.</a:t>
            </a:r>
            <a:endParaRPr/>
          </a:p>
          <a:p>
            <a:pPr indent="-228600" lvl="0" marL="228600" rtl="0" algn="l">
              <a:lnSpc>
                <a:spcPct val="70000"/>
              </a:lnSpc>
              <a:spcBef>
                <a:spcPts val="1000"/>
              </a:spcBef>
              <a:spcAft>
                <a:spcPts val="0"/>
              </a:spcAft>
              <a:buClr>
                <a:srgbClr val="000000"/>
              </a:buClr>
              <a:buSzPts val="2590"/>
              <a:buChar char="•"/>
            </a:pPr>
            <a:r>
              <a:rPr b="0" i="0" lang="en-IN" sz="2590">
                <a:solidFill>
                  <a:srgbClr val="000000"/>
                </a:solidFill>
                <a:latin typeface="Times New Roman"/>
                <a:ea typeface="Times New Roman"/>
                <a:cs typeface="Times New Roman"/>
                <a:sym typeface="Times New Roman"/>
              </a:rPr>
              <a:t>Hue is measured from red, and saturation is given by distance from the axis. </a:t>
            </a:r>
            <a:endParaRPr/>
          </a:p>
          <a:p>
            <a:pPr indent="-228600" lvl="0" marL="228600" rtl="0" algn="l">
              <a:lnSpc>
                <a:spcPct val="70000"/>
              </a:lnSpc>
              <a:spcBef>
                <a:spcPts val="1000"/>
              </a:spcBef>
              <a:spcAft>
                <a:spcPts val="0"/>
              </a:spcAft>
              <a:buClr>
                <a:srgbClr val="000000"/>
              </a:buClr>
              <a:buSzPts val="2590"/>
              <a:buChar char="•"/>
            </a:pPr>
            <a:r>
              <a:rPr b="0" i="0" lang="en-IN" sz="2590">
                <a:solidFill>
                  <a:srgbClr val="000000"/>
                </a:solidFill>
                <a:latin typeface="Times New Roman"/>
                <a:ea typeface="Times New Roman"/>
                <a:cs typeface="Times New Roman"/>
                <a:sym typeface="Times New Roman"/>
              </a:rPr>
              <a:t>Colors on the surface of the solid are fully saturated, i.e. pure colors, and the greyscale spectrum is on the axis of the solid. </a:t>
            </a:r>
            <a:endParaRPr sz="2590"/>
          </a:p>
        </p:txBody>
      </p:sp>
      <p:pic>
        <p:nvPicPr>
          <p:cNvPr id="308" name="Google Shape;308;p45"/>
          <p:cNvPicPr preferRelativeResize="0"/>
          <p:nvPr/>
        </p:nvPicPr>
        <p:blipFill rotWithShape="1">
          <a:blip r:embed="rId3">
            <a:alphaModFix/>
          </a:blip>
          <a:srcRect b="0" l="0" r="0" t="0"/>
          <a:stretch/>
        </p:blipFill>
        <p:spPr>
          <a:xfrm>
            <a:off x="6096000" y="1690688"/>
            <a:ext cx="5474941" cy="34181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HSI Model Example</a:t>
            </a:r>
            <a:endParaRPr/>
          </a:p>
        </p:txBody>
      </p:sp>
      <p:pic>
        <p:nvPicPr>
          <p:cNvPr id="314" name="Google Shape;314;p46"/>
          <p:cNvPicPr preferRelativeResize="0"/>
          <p:nvPr>
            <p:ph idx="1" type="body"/>
          </p:nvPr>
        </p:nvPicPr>
        <p:blipFill rotWithShape="1">
          <a:blip r:embed="rId3">
            <a:alphaModFix/>
          </a:blip>
          <a:srcRect b="0" l="0" r="0" t="0"/>
          <a:stretch/>
        </p:blipFill>
        <p:spPr>
          <a:xfrm>
            <a:off x="5253696" y="1793324"/>
            <a:ext cx="6835108" cy="4351338"/>
          </a:xfrm>
          <a:prstGeom prst="rect">
            <a:avLst/>
          </a:prstGeom>
          <a:noFill/>
          <a:ln>
            <a:noFill/>
          </a:ln>
        </p:spPr>
      </p:pic>
      <p:pic>
        <p:nvPicPr>
          <p:cNvPr id="315" name="Google Shape;315;p46"/>
          <p:cNvPicPr preferRelativeResize="0"/>
          <p:nvPr/>
        </p:nvPicPr>
        <p:blipFill rotWithShape="1">
          <a:blip r:embed="rId4">
            <a:alphaModFix/>
          </a:blip>
          <a:srcRect b="0" l="0" r="0" t="0"/>
          <a:stretch/>
        </p:blipFill>
        <p:spPr>
          <a:xfrm>
            <a:off x="407826" y="2015412"/>
            <a:ext cx="4703704" cy="36627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0" i="0" lang="en-IN" u="none" strike="noStrike"/>
              <a:t>Converting From RGB To HSI</a:t>
            </a:r>
            <a:endParaRPr sz="8800"/>
          </a:p>
        </p:txBody>
      </p:sp>
      <p:sp>
        <p:nvSpPr>
          <p:cNvPr id="321" name="Google Shape;321;p47"/>
          <p:cNvSpPr txBox="1"/>
          <p:nvPr>
            <p:ph idx="1" type="body"/>
          </p:nvPr>
        </p:nvSpPr>
        <p:spPr>
          <a:xfrm>
            <a:off x="838201" y="1825625"/>
            <a:ext cx="3276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b="0" i="0" lang="en-IN" u="none" strike="noStrike">
                <a:latin typeface="Calibri"/>
                <a:ea typeface="Calibri"/>
                <a:cs typeface="Calibri"/>
                <a:sym typeface="Calibri"/>
              </a:rPr>
              <a:t>Consider RGB values normalized to the range [0; 1]</a:t>
            </a:r>
            <a:endParaRPr/>
          </a:p>
          <a:p>
            <a:pPr indent="-228600" lvl="0" marL="228600" rtl="0" algn="l">
              <a:lnSpc>
                <a:spcPct val="80000"/>
              </a:lnSpc>
              <a:spcBef>
                <a:spcPts val="1000"/>
              </a:spcBef>
              <a:spcAft>
                <a:spcPts val="0"/>
              </a:spcAft>
              <a:buClr>
                <a:schemeClr val="dk1"/>
              </a:buClr>
              <a:buSzPts val="2800"/>
              <a:buChar char="•"/>
            </a:pPr>
            <a:r>
              <a:rPr b="0" i="0" lang="en-IN" u="none" strike="noStrike">
                <a:latin typeface="Calibri"/>
                <a:ea typeface="Calibri"/>
                <a:cs typeface="Calibri"/>
                <a:sym typeface="Calibri"/>
              </a:rPr>
              <a:t>Given a color as R, G,  and B its H, S, and I values are calculated as follows:-</a:t>
            </a:r>
            <a:endParaRPr/>
          </a:p>
          <a:p>
            <a:pPr indent="-228600" lvl="0" marL="228600" rtl="0" algn="l">
              <a:lnSpc>
                <a:spcPct val="80000"/>
              </a:lnSpc>
              <a:spcBef>
                <a:spcPts val="1000"/>
              </a:spcBef>
              <a:spcAft>
                <a:spcPts val="0"/>
              </a:spcAft>
              <a:buClr>
                <a:schemeClr val="dk1"/>
              </a:buClr>
              <a:buSzPts val="2800"/>
              <a:buChar char="•"/>
            </a:pPr>
            <a:r>
              <a:rPr b="0" i="0" lang="en-IN" u="none" strike="noStrike">
                <a:latin typeface="Calibri"/>
                <a:ea typeface="Calibri"/>
                <a:cs typeface="Calibri"/>
                <a:sym typeface="Calibri"/>
              </a:rPr>
              <a:t> </a:t>
            </a:r>
            <a:r>
              <a:rPr b="0" i="1" lang="en-IN" u="none" strike="noStrike">
                <a:latin typeface="Calibri"/>
                <a:ea typeface="Calibri"/>
                <a:cs typeface="Calibri"/>
                <a:sym typeface="Calibri"/>
              </a:rPr>
              <a:t>𝛉</a:t>
            </a:r>
            <a:r>
              <a:rPr b="0" i="0" lang="en-IN" u="none" strike="noStrike">
                <a:latin typeface="Calibri"/>
                <a:ea typeface="Calibri"/>
                <a:cs typeface="Calibri"/>
                <a:sym typeface="Calibri"/>
              </a:rPr>
              <a:t> is measured with respect to red axis of HSI space</a:t>
            </a:r>
            <a:endParaRPr>
              <a:latin typeface="Calibri"/>
              <a:ea typeface="Calibri"/>
              <a:cs typeface="Calibri"/>
              <a:sym typeface="Calibri"/>
            </a:endParaRPr>
          </a:p>
          <a:p>
            <a:pPr indent="-50800" lvl="0" marL="228600" rtl="0" algn="l">
              <a:lnSpc>
                <a:spcPct val="80000"/>
              </a:lnSpc>
              <a:spcBef>
                <a:spcPts val="1000"/>
              </a:spcBef>
              <a:spcAft>
                <a:spcPts val="0"/>
              </a:spcAft>
              <a:buClr>
                <a:schemeClr val="dk1"/>
              </a:buClr>
              <a:buSzPts val="2800"/>
              <a:buNone/>
            </a:pPr>
            <a:r>
              <a:t/>
            </a:r>
            <a:endParaRPr/>
          </a:p>
        </p:txBody>
      </p:sp>
      <p:pic>
        <p:nvPicPr>
          <p:cNvPr id="322" name="Google Shape;322;p47"/>
          <p:cNvPicPr preferRelativeResize="0"/>
          <p:nvPr/>
        </p:nvPicPr>
        <p:blipFill rotWithShape="1">
          <a:blip r:embed="rId3">
            <a:alphaModFix/>
          </a:blip>
          <a:srcRect b="0" l="0" r="0" t="0"/>
          <a:stretch/>
        </p:blipFill>
        <p:spPr>
          <a:xfrm>
            <a:off x="4114801" y="1825625"/>
            <a:ext cx="7572375" cy="3590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Color Image Processing</a:t>
            </a:r>
            <a:endParaRPr/>
          </a:p>
        </p:txBody>
      </p:sp>
      <p:sp>
        <p:nvSpPr>
          <p:cNvPr id="328" name="Google Shape;328;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There are two types of </a:t>
            </a:r>
            <a:r>
              <a:rPr lang="en-IN">
                <a:solidFill>
                  <a:srgbClr val="242622"/>
                </a:solidFill>
              </a:rPr>
              <a:t>color </a:t>
            </a:r>
            <a:r>
              <a:rPr lang="en-IN"/>
              <a:t>image processes-</a:t>
            </a:r>
            <a:endParaRPr/>
          </a:p>
          <a:p>
            <a:pPr indent="-514350" lvl="0" marL="514350" rtl="0" algn="l">
              <a:lnSpc>
                <a:spcPct val="90000"/>
              </a:lnSpc>
              <a:spcBef>
                <a:spcPts val="1000"/>
              </a:spcBef>
              <a:spcAft>
                <a:spcPts val="0"/>
              </a:spcAft>
              <a:buClr>
                <a:schemeClr val="dk1"/>
              </a:buClr>
              <a:buSzPts val="2800"/>
              <a:buAutoNum type="arabicPeriod"/>
            </a:pPr>
            <a:r>
              <a:rPr lang="en-IN"/>
              <a:t>Pseudocolor image processing- grayscale image to be processed.</a:t>
            </a:r>
            <a:endParaRPr/>
          </a:p>
          <a:p>
            <a:pPr indent="-514350" lvl="0" marL="514350" rtl="0" algn="l">
              <a:lnSpc>
                <a:spcPct val="90000"/>
              </a:lnSpc>
              <a:spcBef>
                <a:spcPts val="1000"/>
              </a:spcBef>
              <a:spcAft>
                <a:spcPts val="0"/>
              </a:spcAft>
              <a:buClr>
                <a:schemeClr val="dk1"/>
              </a:buClr>
              <a:buSzPts val="2800"/>
              <a:buAutoNum type="arabicPeriod"/>
            </a:pPr>
            <a:r>
              <a:rPr lang="en-IN"/>
              <a:t>Full color image process – the process to manipulate real color images such as color photographs.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0" i="0" lang="en-IN" u="none" strike="noStrike"/>
              <a:t>Pseudocolor Image Processing</a:t>
            </a:r>
            <a:endParaRPr sz="8800"/>
          </a:p>
        </p:txBody>
      </p:sp>
      <p:sp>
        <p:nvSpPr>
          <p:cNvPr id="334" name="Google Shape;334;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0" i="0" lang="en-IN" u="none" strike="noStrike"/>
              <a:t>Pseudocolor (also called false color) image processing consists of assigning colors to grey values based on a specific criterion.</a:t>
            </a:r>
            <a:endParaRPr/>
          </a:p>
          <a:p>
            <a:pPr indent="-228600" lvl="0" marL="228600" rtl="0" algn="l">
              <a:lnSpc>
                <a:spcPct val="90000"/>
              </a:lnSpc>
              <a:spcBef>
                <a:spcPts val="1000"/>
              </a:spcBef>
              <a:spcAft>
                <a:spcPts val="0"/>
              </a:spcAft>
              <a:buClr>
                <a:srgbClr val="000000"/>
              </a:buClr>
              <a:buSzPts val="2800"/>
              <a:buChar char="•"/>
            </a:pPr>
            <a:r>
              <a:rPr b="0" i="0" lang="en-IN" u="none" strike="noStrike">
                <a:solidFill>
                  <a:srgbClr val="000000"/>
                </a:solidFill>
              </a:rPr>
              <a:t>The principle use of pseudocolor image processing is for human visualisation. </a:t>
            </a:r>
            <a:endParaRPr/>
          </a:p>
          <a:p>
            <a:pPr indent="-228600" lvl="1" marL="685800" rtl="0" algn="l">
              <a:lnSpc>
                <a:spcPct val="90000"/>
              </a:lnSpc>
              <a:spcBef>
                <a:spcPts val="500"/>
              </a:spcBef>
              <a:spcAft>
                <a:spcPts val="0"/>
              </a:spcAft>
              <a:buClr>
                <a:srgbClr val="000000"/>
              </a:buClr>
              <a:buSzPts val="2800"/>
              <a:buChar char="•"/>
            </a:pPr>
            <a:r>
              <a:rPr lang="en-IN" sz="2800">
                <a:solidFill>
                  <a:srgbClr val="000000"/>
                </a:solidFill>
              </a:rPr>
              <a:t>This means assigning colours to a grey-scale image in order to make certain aspects of the image more amenable for visual interpretation</a:t>
            </a:r>
            <a:endParaRPr/>
          </a:p>
          <a:p>
            <a:pPr indent="-228600" lvl="0" marL="228600" rtl="0" algn="l">
              <a:lnSpc>
                <a:spcPct val="90000"/>
              </a:lnSpc>
              <a:spcBef>
                <a:spcPts val="1000"/>
              </a:spcBef>
              <a:spcAft>
                <a:spcPts val="0"/>
              </a:spcAft>
              <a:buClr>
                <a:srgbClr val="000000"/>
              </a:buClr>
              <a:buSzPts val="2800"/>
              <a:buChar char="•"/>
            </a:pPr>
            <a:r>
              <a:rPr lang="en-IN">
                <a:solidFill>
                  <a:srgbClr val="000000"/>
                </a:solidFill>
              </a:rPr>
              <a:t>Intensity slicing and color coding is one of the simplest kinds of pseudocolor image processing.</a:t>
            </a:r>
            <a:endParaRPr>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838200" y="365125"/>
            <a:ext cx="10515600" cy="57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Intensity Slicing</a:t>
            </a:r>
            <a:endParaRPr/>
          </a:p>
        </p:txBody>
      </p:sp>
      <p:sp>
        <p:nvSpPr>
          <p:cNvPr id="340" name="Google Shape;340;p50"/>
          <p:cNvSpPr txBox="1"/>
          <p:nvPr>
            <p:ph idx="1" type="body"/>
          </p:nvPr>
        </p:nvSpPr>
        <p:spPr>
          <a:xfrm>
            <a:off x="838200" y="1188177"/>
            <a:ext cx="10955700" cy="4988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b="0" i="0" lang="en-IN" sz="2200" u="none" strike="noStrike">
                <a:latin typeface="Arial"/>
                <a:ea typeface="Arial"/>
                <a:cs typeface="Arial"/>
                <a:sym typeface="Arial"/>
              </a:rPr>
              <a:t>In this method, we break up the image into various grey level ranges. We simply assign a dierent colour to each range. For example:</a:t>
            </a:r>
            <a:endParaRPr sz="3200"/>
          </a:p>
          <a:p>
            <a:pPr indent="-114300" lvl="0" marL="228600" rtl="0" algn="l">
              <a:lnSpc>
                <a:spcPct val="90000"/>
              </a:lnSpc>
              <a:spcBef>
                <a:spcPts val="1000"/>
              </a:spcBef>
              <a:spcAft>
                <a:spcPts val="0"/>
              </a:spcAft>
              <a:buClr>
                <a:schemeClr val="dk1"/>
              </a:buClr>
              <a:buSzPts val="1800"/>
              <a:buNone/>
            </a:pPr>
            <a:r>
              <a:t/>
            </a:r>
            <a:endParaRPr sz="1800">
              <a:latin typeface="Arial"/>
              <a:ea typeface="Arial"/>
              <a:cs typeface="Arial"/>
              <a:sym typeface="Arial"/>
            </a:endParaRPr>
          </a:p>
          <a:p>
            <a:pPr indent="-114300" lvl="0" marL="228600" rtl="0" algn="l">
              <a:lnSpc>
                <a:spcPct val="90000"/>
              </a:lnSpc>
              <a:spcBef>
                <a:spcPts val="1000"/>
              </a:spcBef>
              <a:spcAft>
                <a:spcPts val="0"/>
              </a:spcAft>
              <a:buClr>
                <a:schemeClr val="dk1"/>
              </a:buClr>
              <a:buSzPts val="1800"/>
              <a:buNone/>
            </a:pPr>
            <a:r>
              <a:t/>
            </a:r>
            <a:endParaRPr sz="1800">
              <a:latin typeface="Arial"/>
              <a:ea typeface="Arial"/>
              <a:cs typeface="Arial"/>
              <a:sym typeface="Arial"/>
            </a:endParaRPr>
          </a:p>
          <a:p>
            <a:pPr indent="-228600" lvl="0" marL="228600" rtl="0" algn="l">
              <a:lnSpc>
                <a:spcPct val="90000"/>
              </a:lnSpc>
              <a:spcBef>
                <a:spcPts val="1000"/>
              </a:spcBef>
              <a:spcAft>
                <a:spcPts val="0"/>
              </a:spcAft>
              <a:buClr>
                <a:schemeClr val="dk1"/>
              </a:buClr>
              <a:buSzPts val="1800"/>
              <a:buChar char="•"/>
            </a:pPr>
            <a:r>
              <a:rPr b="0" i="0" lang="en-IN" sz="1800" u="none" strike="noStrike">
                <a:latin typeface="Arial"/>
                <a:ea typeface="Arial"/>
                <a:cs typeface="Arial"/>
                <a:sym typeface="Arial"/>
              </a:rPr>
              <a:t>We can consider this as a mapping, as shown in the figure-</a:t>
            </a:r>
            <a:endParaRPr/>
          </a:p>
        </p:txBody>
      </p:sp>
      <p:pic>
        <p:nvPicPr>
          <p:cNvPr id="341" name="Google Shape;341;p50"/>
          <p:cNvPicPr preferRelativeResize="0"/>
          <p:nvPr/>
        </p:nvPicPr>
        <p:blipFill rotWithShape="1">
          <a:blip r:embed="rId3">
            <a:alphaModFix/>
          </a:blip>
          <a:srcRect b="0" l="0" r="0" t="0"/>
          <a:stretch/>
        </p:blipFill>
        <p:spPr>
          <a:xfrm>
            <a:off x="3850044" y="1881997"/>
            <a:ext cx="4610100" cy="676275"/>
          </a:xfrm>
          <a:prstGeom prst="rect">
            <a:avLst/>
          </a:prstGeom>
          <a:noFill/>
          <a:ln>
            <a:noFill/>
          </a:ln>
        </p:spPr>
      </p:pic>
      <p:pic>
        <p:nvPicPr>
          <p:cNvPr id="342" name="Google Shape;342;p50"/>
          <p:cNvPicPr preferRelativeResize="0"/>
          <p:nvPr/>
        </p:nvPicPr>
        <p:blipFill rotWithShape="1">
          <a:blip r:embed="rId4">
            <a:alphaModFix/>
          </a:blip>
          <a:srcRect b="0" l="0" r="0" t="0"/>
          <a:stretch/>
        </p:blipFill>
        <p:spPr>
          <a:xfrm>
            <a:off x="745574" y="3871135"/>
            <a:ext cx="5419725" cy="2667000"/>
          </a:xfrm>
          <a:prstGeom prst="rect">
            <a:avLst/>
          </a:prstGeom>
          <a:noFill/>
          <a:ln>
            <a:noFill/>
          </a:ln>
        </p:spPr>
      </p:pic>
      <p:pic>
        <p:nvPicPr>
          <p:cNvPr id="343" name="Google Shape;343;p50"/>
          <p:cNvPicPr preferRelativeResize="0"/>
          <p:nvPr/>
        </p:nvPicPr>
        <p:blipFill rotWithShape="1">
          <a:blip r:embed="rId5">
            <a:alphaModFix/>
          </a:blip>
          <a:srcRect b="0" l="0" r="0" t="0"/>
          <a:stretch/>
        </p:blipFill>
        <p:spPr>
          <a:xfrm>
            <a:off x="7328625" y="3383353"/>
            <a:ext cx="4610100" cy="33972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7954348" y="589061"/>
            <a:ext cx="3687000" cy="86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Intensity Slicing</a:t>
            </a:r>
            <a:endParaRPr/>
          </a:p>
        </p:txBody>
      </p:sp>
      <p:sp>
        <p:nvSpPr>
          <p:cNvPr id="349" name="Google Shape;349;p51"/>
          <p:cNvSpPr txBox="1"/>
          <p:nvPr>
            <p:ph idx="1" type="body"/>
          </p:nvPr>
        </p:nvSpPr>
        <p:spPr>
          <a:xfrm>
            <a:off x="400905" y="589061"/>
            <a:ext cx="7287300" cy="58035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0000"/>
              </a:buClr>
              <a:buSzPts val="2400"/>
              <a:buChar char="•"/>
            </a:pPr>
            <a:r>
              <a:rPr b="0" i="0" lang="en-IN" sz="2400" u="none" strike="noStrike">
                <a:solidFill>
                  <a:srgbClr val="000000"/>
                </a:solidFill>
              </a:rPr>
              <a:t>First we consider an image as a 3D function mapping spatial coordinates to intensities (that we can consider heights).</a:t>
            </a:r>
            <a:endParaRPr/>
          </a:p>
          <a:p>
            <a:pPr indent="-228600" lvl="0" marL="228600" rtl="0" algn="l">
              <a:lnSpc>
                <a:spcPct val="90000"/>
              </a:lnSpc>
              <a:spcBef>
                <a:spcPts val="1000"/>
              </a:spcBef>
              <a:spcAft>
                <a:spcPts val="0"/>
              </a:spcAft>
              <a:buClr>
                <a:srgbClr val="000000"/>
              </a:buClr>
              <a:buSzPts val="2400"/>
              <a:buChar char="•"/>
            </a:pPr>
            <a:r>
              <a:rPr lang="en-IN" sz="2400">
                <a:solidFill>
                  <a:srgbClr val="000000"/>
                </a:solidFill>
              </a:rPr>
              <a:t>The method can be viewed as one of placing planes parallel to the coordinate plan of the image , each plane then “slice” the function in the area of intersection</a:t>
            </a:r>
            <a:endParaRPr/>
          </a:p>
          <a:p>
            <a:pPr indent="-228600" lvl="0" marL="228600" rtl="0" algn="l">
              <a:lnSpc>
                <a:spcPct val="90000"/>
              </a:lnSpc>
              <a:spcBef>
                <a:spcPts val="1000"/>
              </a:spcBef>
              <a:spcAft>
                <a:spcPts val="0"/>
              </a:spcAft>
              <a:buClr>
                <a:srgbClr val="000000"/>
              </a:buClr>
              <a:buSzPts val="2400"/>
              <a:buChar char="•"/>
            </a:pPr>
            <a:r>
              <a:rPr b="0" i="0" lang="en-IN" sz="2400" u="none" strike="noStrike">
                <a:solidFill>
                  <a:srgbClr val="000000"/>
                </a:solidFill>
              </a:rPr>
              <a:t>Figure shows </a:t>
            </a:r>
            <a:r>
              <a:rPr lang="en-IN" sz="2400">
                <a:solidFill>
                  <a:srgbClr val="000000"/>
                </a:solidFill>
              </a:rPr>
              <a:t>an example of using a plane at f(x,y)=</a:t>
            </a:r>
            <a:r>
              <a:rPr i="1" lang="en-IN" sz="2400">
                <a:solidFill>
                  <a:srgbClr val="000000"/>
                </a:solidFill>
              </a:rPr>
              <a:t>l</a:t>
            </a:r>
            <a:r>
              <a:rPr baseline="-25000" i="1" lang="en-IN" sz="2400">
                <a:solidFill>
                  <a:srgbClr val="000000"/>
                </a:solidFill>
              </a:rPr>
              <a:t>i </a:t>
            </a:r>
            <a:r>
              <a:rPr i="1" lang="en-IN" sz="2400">
                <a:solidFill>
                  <a:srgbClr val="000000"/>
                </a:solidFill>
              </a:rPr>
              <a:t>to slice the image function at two levels.</a:t>
            </a:r>
            <a:endParaRPr/>
          </a:p>
          <a:p>
            <a:pPr indent="-228600" lvl="0" marL="228600" rtl="0" algn="l">
              <a:lnSpc>
                <a:spcPct val="90000"/>
              </a:lnSpc>
              <a:spcBef>
                <a:spcPts val="1000"/>
              </a:spcBef>
              <a:spcAft>
                <a:spcPts val="0"/>
              </a:spcAft>
              <a:buClr>
                <a:srgbClr val="000000"/>
              </a:buClr>
              <a:buSzPts val="2400"/>
              <a:buChar char="•"/>
            </a:pPr>
            <a:r>
              <a:rPr b="0" lang="en-IN" sz="2400" u="none" strike="noStrike">
                <a:solidFill>
                  <a:srgbClr val="000000"/>
                </a:solidFill>
              </a:rPr>
              <a:t>If a different color is assigned to each side of the plane, any pixel whose intensity level is above the plane will be coded with one color</a:t>
            </a:r>
            <a:r>
              <a:rPr lang="en-IN" sz="2400">
                <a:solidFill>
                  <a:srgbClr val="000000"/>
                </a:solidFill>
              </a:rPr>
              <a:t>, and any pixel below the plane will be coded with other</a:t>
            </a:r>
            <a:endParaRPr b="0" sz="2400" u="none" strike="noStrike">
              <a:solidFill>
                <a:srgbClr val="000000"/>
              </a:solidFill>
            </a:endParaRPr>
          </a:p>
          <a:p>
            <a:pPr indent="-228600" lvl="1" marL="685800" rtl="0" algn="l">
              <a:lnSpc>
                <a:spcPct val="90000"/>
              </a:lnSpc>
              <a:spcBef>
                <a:spcPts val="500"/>
              </a:spcBef>
              <a:spcAft>
                <a:spcPts val="0"/>
              </a:spcAft>
              <a:buClr>
                <a:srgbClr val="000000"/>
              </a:buClr>
              <a:buSzPts val="2400"/>
              <a:buChar char="•"/>
            </a:pPr>
            <a:r>
              <a:rPr b="0" i="0" lang="en-IN" u="none" strike="noStrike">
                <a:solidFill>
                  <a:srgbClr val="000000"/>
                </a:solidFill>
              </a:rPr>
              <a:t>If a value is one side of such a plane it is rendered in one color, and a different color if on the other side.</a:t>
            </a:r>
            <a:endParaRPr/>
          </a:p>
        </p:txBody>
      </p:sp>
      <p:pic>
        <p:nvPicPr>
          <p:cNvPr id="350" name="Google Shape;350;p51"/>
          <p:cNvPicPr preferRelativeResize="0"/>
          <p:nvPr/>
        </p:nvPicPr>
        <p:blipFill rotWithShape="1">
          <a:blip r:embed="rId3">
            <a:alphaModFix/>
          </a:blip>
          <a:srcRect b="0" l="0" r="0" t="0"/>
          <a:stretch/>
        </p:blipFill>
        <p:spPr>
          <a:xfrm>
            <a:off x="7601761" y="2361976"/>
            <a:ext cx="4392325" cy="3863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838200" y="136525"/>
            <a:ext cx="5311200" cy="95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Color Fundamentals</a:t>
            </a:r>
            <a:endParaRPr/>
          </a:p>
        </p:txBody>
      </p:sp>
      <p:sp>
        <p:nvSpPr>
          <p:cNvPr id="106" name="Google Shape;106;p16"/>
          <p:cNvSpPr txBox="1"/>
          <p:nvPr>
            <p:ph idx="1" type="body"/>
          </p:nvPr>
        </p:nvSpPr>
        <p:spPr>
          <a:xfrm>
            <a:off x="646200" y="1096350"/>
            <a:ext cx="7316700" cy="5365500"/>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90"/>
              <a:buChar char="•"/>
            </a:pPr>
            <a:r>
              <a:rPr lang="en-IN" sz="2890"/>
              <a:t>Important difference: </a:t>
            </a:r>
            <a:r>
              <a:rPr i="1" lang="en-IN" sz="2890">
                <a:solidFill>
                  <a:srgbClr val="CC0000"/>
                </a:solidFill>
              </a:rPr>
              <a:t>Differentiating </a:t>
            </a:r>
            <a:r>
              <a:rPr lang="en-IN" sz="2890"/>
              <a:t>between primary colors of light(RGB) and primary colors of pigments (CMY) or colorants is important.</a:t>
            </a:r>
            <a:endParaRPr sz="3100"/>
          </a:p>
          <a:p>
            <a:pPr indent="-228600" lvl="0" marL="228600" rtl="0" algn="l">
              <a:lnSpc>
                <a:spcPct val="80000"/>
              </a:lnSpc>
              <a:spcBef>
                <a:spcPts val="1000"/>
              </a:spcBef>
              <a:spcAft>
                <a:spcPts val="0"/>
              </a:spcAft>
              <a:buClr>
                <a:schemeClr val="dk1"/>
              </a:buClr>
              <a:buSzPts val="2890"/>
              <a:buChar char="•"/>
            </a:pPr>
            <a:r>
              <a:rPr lang="en-IN" sz="2890"/>
              <a:t>Primary color of pigment- A primary color is defined as one that subtracts or absorbs a primary color of light and reflects or transmits the other two.</a:t>
            </a:r>
            <a:endParaRPr sz="3100"/>
          </a:p>
          <a:p>
            <a:pPr indent="-228600" lvl="0" marL="228600" rtl="0" algn="l">
              <a:lnSpc>
                <a:spcPct val="80000"/>
              </a:lnSpc>
              <a:spcBef>
                <a:spcPts val="1000"/>
              </a:spcBef>
              <a:spcAft>
                <a:spcPts val="0"/>
              </a:spcAft>
              <a:buClr>
                <a:schemeClr val="dk1"/>
              </a:buClr>
              <a:buSzPts val="2890"/>
              <a:buChar char="•"/>
            </a:pPr>
            <a:r>
              <a:rPr lang="en-IN" sz="2890"/>
              <a:t>Therefor the primary colors of pigment are magenta, cyan and yellow and the secondary colors of pigment are red, green and blue.</a:t>
            </a:r>
            <a:endParaRPr sz="3100"/>
          </a:p>
          <a:p>
            <a:pPr indent="-228600" lvl="0" marL="228600" rtl="0" algn="l">
              <a:lnSpc>
                <a:spcPct val="80000"/>
              </a:lnSpc>
              <a:spcBef>
                <a:spcPts val="1000"/>
              </a:spcBef>
              <a:spcAft>
                <a:spcPts val="0"/>
              </a:spcAft>
              <a:buClr>
                <a:schemeClr val="dk1"/>
              </a:buClr>
              <a:buSzPts val="2590"/>
              <a:buChar char="•"/>
            </a:pPr>
            <a:r>
              <a:rPr lang="en-IN" sz="2890"/>
              <a:t>A proper combination of the three pigment primaries , or a secondary with its opposite primary , produces </a:t>
            </a:r>
            <a:r>
              <a:rPr b="1" lang="en-IN" sz="3075"/>
              <a:t>BLACK.</a:t>
            </a:r>
            <a:endParaRPr b="1" sz="2890"/>
          </a:p>
        </p:txBody>
      </p:sp>
      <p:pic>
        <p:nvPicPr>
          <p:cNvPr id="107" name="Google Shape;107;p16"/>
          <p:cNvPicPr preferRelativeResize="0"/>
          <p:nvPr/>
        </p:nvPicPr>
        <p:blipFill rotWithShape="1">
          <a:blip r:embed="rId3">
            <a:alphaModFix/>
          </a:blip>
          <a:srcRect b="0" l="0" r="0" t="0"/>
          <a:stretch/>
        </p:blipFill>
        <p:spPr>
          <a:xfrm>
            <a:off x="8060261" y="994327"/>
            <a:ext cx="3673438" cy="2510832"/>
          </a:xfrm>
          <a:prstGeom prst="rect">
            <a:avLst/>
          </a:prstGeom>
          <a:noFill/>
          <a:ln>
            <a:noFill/>
          </a:ln>
        </p:spPr>
      </p:pic>
      <p:pic>
        <p:nvPicPr>
          <p:cNvPr id="108" name="Google Shape;108;p16"/>
          <p:cNvPicPr preferRelativeResize="0"/>
          <p:nvPr/>
        </p:nvPicPr>
        <p:blipFill rotWithShape="1">
          <a:blip r:embed="rId4">
            <a:alphaModFix/>
          </a:blip>
          <a:srcRect b="0" l="0" r="0" t="0"/>
          <a:stretch/>
        </p:blipFill>
        <p:spPr>
          <a:xfrm>
            <a:off x="8060261" y="3505160"/>
            <a:ext cx="3673437" cy="284300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830424" y="365126"/>
            <a:ext cx="10523400" cy="109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0" i="0" lang="en-IN" sz="3600" u="none" strike="noStrike">
                <a:latin typeface="Calibri"/>
                <a:ea typeface="Calibri"/>
                <a:cs typeface="Calibri"/>
                <a:sym typeface="Calibri"/>
              </a:rPr>
              <a:t>Pseudocolor Image Processing – Intensity Slicing (cont…)</a:t>
            </a:r>
            <a:endParaRPr sz="6000">
              <a:latin typeface="Calibri"/>
              <a:ea typeface="Calibri"/>
              <a:cs typeface="Calibri"/>
              <a:sym typeface="Calibri"/>
            </a:endParaRPr>
          </a:p>
        </p:txBody>
      </p:sp>
      <p:sp>
        <p:nvSpPr>
          <p:cNvPr id="356" name="Google Shape;356;p52"/>
          <p:cNvSpPr txBox="1"/>
          <p:nvPr>
            <p:ph idx="1" type="body"/>
          </p:nvPr>
        </p:nvSpPr>
        <p:spPr>
          <a:xfrm>
            <a:off x="737118" y="1539552"/>
            <a:ext cx="7240500" cy="4953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20"/>
              <a:buNone/>
            </a:pPr>
            <a:r>
              <a:rPr b="0" i="0" lang="en-IN" sz="2220" u="none" strike="noStrike"/>
              <a:t>In general intensity slicing can be summarized as:</a:t>
            </a:r>
            <a:endParaRPr/>
          </a:p>
          <a:p>
            <a:pPr indent="-228600" lvl="0" marL="228600" rtl="0" algn="l">
              <a:lnSpc>
                <a:spcPct val="90000"/>
              </a:lnSpc>
              <a:spcBef>
                <a:spcPts val="1000"/>
              </a:spcBef>
              <a:spcAft>
                <a:spcPts val="0"/>
              </a:spcAft>
              <a:buClr>
                <a:srgbClr val="000000"/>
              </a:buClr>
              <a:buSzPts val="2220"/>
              <a:buChar char="•"/>
            </a:pPr>
            <a:r>
              <a:rPr b="0" i="0" lang="en-IN" sz="2220" u="none" strike="noStrike">
                <a:solidFill>
                  <a:srgbClr val="000000"/>
                </a:solidFill>
              </a:rPr>
              <a:t>Let [</a:t>
            </a:r>
            <a:r>
              <a:rPr b="0" i="1" lang="en-IN" sz="2220" u="none" strike="noStrike">
                <a:solidFill>
                  <a:srgbClr val="000000"/>
                </a:solidFill>
              </a:rPr>
              <a:t>0, L-</a:t>
            </a:r>
            <a:r>
              <a:rPr b="0" i="0" lang="en-IN" sz="2220" u="none" strike="noStrike">
                <a:solidFill>
                  <a:srgbClr val="000000"/>
                </a:solidFill>
              </a:rPr>
              <a:t>1] represent the grey scale </a:t>
            </a:r>
            <a:endParaRPr/>
          </a:p>
          <a:p>
            <a:pPr indent="-228600" lvl="0" marL="228600" rtl="0" algn="l">
              <a:lnSpc>
                <a:spcPct val="90000"/>
              </a:lnSpc>
              <a:spcBef>
                <a:spcPts val="1000"/>
              </a:spcBef>
              <a:spcAft>
                <a:spcPts val="0"/>
              </a:spcAft>
              <a:buClr>
                <a:srgbClr val="000000"/>
              </a:buClr>
              <a:buSzPts val="2220"/>
              <a:buChar char="•"/>
            </a:pPr>
            <a:r>
              <a:rPr b="0" i="0" lang="en-IN" sz="2220" u="none" strike="noStrike">
                <a:solidFill>
                  <a:srgbClr val="000000"/>
                </a:solidFill>
              </a:rPr>
              <a:t>Let </a:t>
            </a:r>
            <a:r>
              <a:rPr b="0" i="1" lang="en-IN" sz="2220" u="none" strike="noStrike">
                <a:solidFill>
                  <a:srgbClr val="000000"/>
                </a:solidFill>
              </a:rPr>
              <a:t>l</a:t>
            </a:r>
            <a:r>
              <a:rPr b="0" baseline="-25000" i="0" lang="en-IN" sz="2220" u="none" strike="noStrike">
                <a:solidFill>
                  <a:srgbClr val="000000"/>
                </a:solidFill>
              </a:rPr>
              <a:t>0</a:t>
            </a:r>
            <a:r>
              <a:rPr b="0" i="0" lang="en-IN" sz="2220" u="none" strike="noStrike">
                <a:solidFill>
                  <a:srgbClr val="000000"/>
                </a:solidFill>
              </a:rPr>
              <a:t> represent black [</a:t>
            </a:r>
            <a:r>
              <a:rPr b="0" i="1" lang="en-IN" sz="2220" u="none" strike="noStrike">
                <a:solidFill>
                  <a:srgbClr val="000000"/>
                </a:solidFill>
              </a:rPr>
              <a:t>f </a:t>
            </a:r>
            <a:r>
              <a:rPr b="0" i="0" lang="en-IN" sz="2220" u="none" strike="noStrike">
                <a:solidFill>
                  <a:srgbClr val="000000"/>
                </a:solidFill>
              </a:rPr>
              <a:t>(</a:t>
            </a:r>
            <a:r>
              <a:rPr b="0" i="1" lang="en-IN" sz="2220" u="none" strike="noStrike">
                <a:solidFill>
                  <a:srgbClr val="000000"/>
                </a:solidFill>
              </a:rPr>
              <a:t>x, y</a:t>
            </a:r>
            <a:r>
              <a:rPr b="0" i="0" lang="en-IN" sz="2220" u="none" strike="noStrike">
                <a:solidFill>
                  <a:srgbClr val="000000"/>
                </a:solidFill>
              </a:rPr>
              <a:t>) </a:t>
            </a:r>
            <a:r>
              <a:rPr b="0" i="1" lang="en-IN" sz="2220" u="none" strike="noStrike">
                <a:solidFill>
                  <a:srgbClr val="000000"/>
                </a:solidFill>
              </a:rPr>
              <a:t>= 0</a:t>
            </a:r>
            <a:r>
              <a:rPr b="0" i="0" lang="en-IN" sz="2220" u="none" strike="noStrike">
                <a:solidFill>
                  <a:srgbClr val="000000"/>
                </a:solidFill>
              </a:rPr>
              <a:t>] and let </a:t>
            </a:r>
            <a:r>
              <a:rPr b="0" i="1" lang="en-IN" sz="2220" u="none" strike="noStrike">
                <a:solidFill>
                  <a:srgbClr val="000000"/>
                </a:solidFill>
              </a:rPr>
              <a:t>l</a:t>
            </a:r>
            <a:r>
              <a:rPr b="0" baseline="-25000" i="1" lang="en-IN" sz="2220" u="none" strike="noStrike">
                <a:solidFill>
                  <a:srgbClr val="000000"/>
                </a:solidFill>
              </a:rPr>
              <a:t>L-</a:t>
            </a:r>
            <a:r>
              <a:rPr b="0" baseline="-25000" i="0" lang="en-IN" sz="2220" u="none" strike="noStrike">
                <a:solidFill>
                  <a:srgbClr val="000000"/>
                </a:solidFill>
              </a:rPr>
              <a:t>1 </a:t>
            </a:r>
            <a:r>
              <a:rPr b="0" i="0" lang="en-IN" sz="2220" u="none" strike="noStrike">
                <a:solidFill>
                  <a:srgbClr val="000000"/>
                </a:solidFill>
              </a:rPr>
              <a:t>represent white [</a:t>
            </a:r>
            <a:r>
              <a:rPr b="0" i="1" lang="en-IN" sz="2220" u="none" strike="noStrike">
                <a:solidFill>
                  <a:srgbClr val="000000"/>
                </a:solidFill>
              </a:rPr>
              <a:t>f </a:t>
            </a:r>
            <a:r>
              <a:rPr b="0" i="0" lang="en-IN" sz="2220" u="none" strike="noStrike">
                <a:solidFill>
                  <a:srgbClr val="000000"/>
                </a:solidFill>
              </a:rPr>
              <a:t>(</a:t>
            </a:r>
            <a:r>
              <a:rPr b="0" i="1" lang="en-IN" sz="2220" u="none" strike="noStrike">
                <a:solidFill>
                  <a:srgbClr val="000000"/>
                </a:solidFill>
              </a:rPr>
              <a:t>x, y</a:t>
            </a:r>
            <a:r>
              <a:rPr b="0" i="0" lang="en-IN" sz="2220" u="none" strike="noStrike">
                <a:solidFill>
                  <a:srgbClr val="000000"/>
                </a:solidFill>
              </a:rPr>
              <a:t>) </a:t>
            </a:r>
            <a:r>
              <a:rPr b="0" i="1" lang="en-IN" sz="2220" u="none" strike="noStrike">
                <a:solidFill>
                  <a:srgbClr val="000000"/>
                </a:solidFill>
              </a:rPr>
              <a:t>= L-</a:t>
            </a:r>
            <a:r>
              <a:rPr b="0" i="0" lang="en-IN" sz="2220" u="none" strike="noStrike">
                <a:solidFill>
                  <a:srgbClr val="000000"/>
                </a:solidFill>
              </a:rPr>
              <a:t>1] </a:t>
            </a:r>
            <a:endParaRPr/>
          </a:p>
          <a:p>
            <a:pPr indent="-228600" lvl="0" marL="228600" rtl="0" algn="l">
              <a:lnSpc>
                <a:spcPct val="90000"/>
              </a:lnSpc>
              <a:spcBef>
                <a:spcPts val="1000"/>
              </a:spcBef>
              <a:spcAft>
                <a:spcPts val="0"/>
              </a:spcAft>
              <a:buClr>
                <a:srgbClr val="000000"/>
              </a:buClr>
              <a:buSzPts val="2220"/>
              <a:buChar char="•"/>
            </a:pPr>
            <a:r>
              <a:rPr b="0" i="0" lang="en-IN" sz="2220" u="none" strike="noStrike">
                <a:solidFill>
                  <a:srgbClr val="000000"/>
                </a:solidFill>
              </a:rPr>
              <a:t>Suppose </a:t>
            </a:r>
            <a:r>
              <a:rPr b="0" i="1" lang="en-IN" sz="2220" u="none" strike="noStrike">
                <a:solidFill>
                  <a:srgbClr val="000000"/>
                </a:solidFill>
              </a:rPr>
              <a:t>P </a:t>
            </a:r>
            <a:r>
              <a:rPr b="0" i="0" lang="en-IN" sz="2220" u="none" strike="noStrike">
                <a:solidFill>
                  <a:srgbClr val="000000"/>
                </a:solidFill>
              </a:rPr>
              <a:t>planes perpendicular to the intensity axis are defined at levels </a:t>
            </a:r>
            <a:r>
              <a:rPr b="0" i="1" lang="en-IN" sz="2220" u="none" strike="noStrike">
                <a:solidFill>
                  <a:srgbClr val="000000"/>
                </a:solidFill>
              </a:rPr>
              <a:t>l</a:t>
            </a:r>
            <a:r>
              <a:rPr b="0" baseline="-25000" i="1" lang="en-IN" sz="2220" u="none" strike="noStrike">
                <a:solidFill>
                  <a:srgbClr val="000000"/>
                </a:solidFill>
              </a:rPr>
              <a:t>1</a:t>
            </a:r>
            <a:r>
              <a:rPr b="0" i="1" lang="en-IN" sz="2220" u="none" strike="noStrike">
                <a:solidFill>
                  <a:srgbClr val="000000"/>
                </a:solidFill>
              </a:rPr>
              <a:t>, l</a:t>
            </a:r>
            <a:r>
              <a:rPr b="0" baseline="-25000" i="1" lang="en-IN" sz="2220" u="none" strike="noStrike">
                <a:solidFill>
                  <a:srgbClr val="000000"/>
                </a:solidFill>
              </a:rPr>
              <a:t>2</a:t>
            </a:r>
            <a:r>
              <a:rPr b="0" i="1" lang="en-IN" sz="2220" u="none" strike="noStrike">
                <a:solidFill>
                  <a:srgbClr val="000000"/>
                </a:solidFill>
              </a:rPr>
              <a:t>, …, lp</a:t>
            </a:r>
            <a:endParaRPr b="0" i="1" sz="2220" u="none" strike="noStrike">
              <a:solidFill>
                <a:srgbClr val="000000"/>
              </a:solidFill>
            </a:endParaRPr>
          </a:p>
          <a:p>
            <a:pPr indent="-228600" lvl="0" marL="228600" rtl="0" algn="l">
              <a:lnSpc>
                <a:spcPct val="90000"/>
              </a:lnSpc>
              <a:spcBef>
                <a:spcPts val="1000"/>
              </a:spcBef>
              <a:spcAft>
                <a:spcPts val="0"/>
              </a:spcAft>
              <a:buClr>
                <a:srgbClr val="000000"/>
              </a:buClr>
              <a:buSzPts val="2220"/>
              <a:buChar char="•"/>
            </a:pPr>
            <a:r>
              <a:rPr b="0" i="0" lang="en-IN" sz="2220" u="none" strike="noStrike">
                <a:solidFill>
                  <a:srgbClr val="000000"/>
                </a:solidFill>
              </a:rPr>
              <a:t>Assuming that </a:t>
            </a:r>
            <a:r>
              <a:rPr b="0" i="1" lang="en-IN" sz="2220" u="none" strike="noStrike">
                <a:solidFill>
                  <a:srgbClr val="000000"/>
                </a:solidFill>
              </a:rPr>
              <a:t>0 &lt; P &lt; L-</a:t>
            </a:r>
            <a:r>
              <a:rPr b="0" i="0" lang="en-IN" sz="2220" u="none" strike="noStrike">
                <a:solidFill>
                  <a:srgbClr val="000000"/>
                </a:solidFill>
              </a:rPr>
              <a:t>1 then the </a:t>
            </a:r>
            <a:r>
              <a:rPr b="0" i="1" lang="en-IN" sz="2220" u="none" strike="noStrike">
                <a:solidFill>
                  <a:srgbClr val="000000"/>
                </a:solidFill>
              </a:rPr>
              <a:t>P </a:t>
            </a:r>
            <a:r>
              <a:rPr b="0" i="0" lang="en-IN" sz="2220" u="none" strike="noStrike">
                <a:solidFill>
                  <a:srgbClr val="000000"/>
                </a:solidFill>
              </a:rPr>
              <a:t>planes partition the grey scale into </a:t>
            </a:r>
            <a:r>
              <a:rPr b="0" i="1" lang="en-IN" sz="2220" u="none" strike="noStrike">
                <a:solidFill>
                  <a:srgbClr val="000000"/>
                </a:solidFill>
              </a:rPr>
              <a:t>P + </a:t>
            </a:r>
            <a:r>
              <a:rPr b="0" i="0" lang="en-IN" sz="2220" u="none" strike="noStrike">
                <a:solidFill>
                  <a:srgbClr val="000000"/>
                </a:solidFill>
              </a:rPr>
              <a:t>1 intervals </a:t>
            </a:r>
            <a:r>
              <a:rPr b="0" i="1" lang="en-IN" sz="2220" u="none" strike="noStrike">
                <a:solidFill>
                  <a:srgbClr val="000000"/>
                </a:solidFill>
              </a:rPr>
              <a:t>V</a:t>
            </a:r>
            <a:r>
              <a:rPr b="0" baseline="-25000" i="0" lang="en-IN" sz="2220" u="none" strike="noStrike">
                <a:solidFill>
                  <a:srgbClr val="000000"/>
                </a:solidFill>
              </a:rPr>
              <a:t>1</a:t>
            </a:r>
            <a:r>
              <a:rPr b="0" i="1" lang="en-IN" sz="2220" u="none" strike="noStrike">
                <a:solidFill>
                  <a:srgbClr val="000000"/>
                </a:solidFill>
              </a:rPr>
              <a:t>, V</a:t>
            </a:r>
            <a:r>
              <a:rPr baseline="-25000" lang="en-IN" sz="2220">
                <a:solidFill>
                  <a:srgbClr val="000000"/>
                </a:solidFill>
              </a:rPr>
              <a:t>2</a:t>
            </a:r>
            <a:r>
              <a:rPr b="0" i="1" lang="en-IN" sz="2220" u="none" strike="noStrike">
                <a:solidFill>
                  <a:srgbClr val="000000"/>
                </a:solidFill>
              </a:rPr>
              <a:t>,…,V</a:t>
            </a:r>
            <a:r>
              <a:rPr b="0" baseline="-25000" i="0" lang="en-IN" sz="2220" u="none" strike="noStrike">
                <a:solidFill>
                  <a:srgbClr val="000000"/>
                </a:solidFill>
              </a:rPr>
              <a:t>P</a:t>
            </a:r>
            <a:r>
              <a:rPr b="0" baseline="-25000" i="1" lang="en-IN" sz="2220" u="none" strike="noStrike">
                <a:solidFill>
                  <a:srgbClr val="000000"/>
                </a:solidFill>
              </a:rPr>
              <a:t>+</a:t>
            </a:r>
            <a:r>
              <a:rPr b="0" baseline="-25000" i="0" lang="en-IN" sz="2220" u="none" strike="noStrike">
                <a:solidFill>
                  <a:srgbClr val="000000"/>
                </a:solidFill>
              </a:rPr>
              <a:t>1</a:t>
            </a:r>
            <a:endParaRPr/>
          </a:p>
          <a:p>
            <a:pPr indent="-228600" lvl="0" marL="228600" rtl="0" algn="l">
              <a:lnSpc>
                <a:spcPct val="90000"/>
              </a:lnSpc>
              <a:spcBef>
                <a:spcPts val="1000"/>
              </a:spcBef>
              <a:spcAft>
                <a:spcPts val="0"/>
              </a:spcAft>
              <a:buClr>
                <a:schemeClr val="dk1"/>
              </a:buClr>
              <a:buSzPts val="2220"/>
              <a:buChar char="•"/>
            </a:pPr>
            <a:r>
              <a:rPr b="0" i="0" lang="en-IN" sz="2220" u="none" strike="noStrike"/>
              <a:t>Grey level color assignments can then be made according to the relation:</a:t>
            </a:r>
            <a:endParaRPr/>
          </a:p>
          <a:p>
            <a:pPr indent="0" lvl="0" marL="0" rtl="0" algn="l">
              <a:lnSpc>
                <a:spcPct val="90000"/>
              </a:lnSpc>
              <a:spcBef>
                <a:spcPts val="1000"/>
              </a:spcBef>
              <a:spcAft>
                <a:spcPts val="0"/>
              </a:spcAft>
              <a:buClr>
                <a:schemeClr val="dk1"/>
              </a:buClr>
              <a:buSzPts val="2220"/>
              <a:buNone/>
            </a:pPr>
            <a:r>
              <a:rPr b="0" i="1" lang="en-IN" sz="2220" u="none" strike="noStrike"/>
              <a:t>		f </a:t>
            </a:r>
            <a:r>
              <a:rPr b="0" i="0" lang="en-IN" sz="2220" u="none" strike="noStrike"/>
              <a:t>(</a:t>
            </a:r>
            <a:r>
              <a:rPr b="0" i="1" lang="en-IN" sz="2220" u="none" strike="noStrike"/>
              <a:t>x</a:t>
            </a:r>
            <a:r>
              <a:rPr b="0" i="0" lang="en-IN" sz="2220" u="none" strike="noStrike"/>
              <a:t>, </a:t>
            </a:r>
            <a:r>
              <a:rPr b="0" i="1" lang="en-IN" sz="2220" u="none" strike="noStrike"/>
              <a:t>y</a:t>
            </a:r>
            <a:r>
              <a:rPr b="0" i="0" lang="en-IN" sz="2220" u="none" strike="noStrike"/>
              <a:t>) = </a:t>
            </a:r>
            <a:r>
              <a:rPr b="0" i="1" lang="en-IN" sz="2220" u="none" strike="noStrike"/>
              <a:t>c</a:t>
            </a:r>
            <a:r>
              <a:rPr b="0" baseline="-25000" i="1" lang="en-IN" sz="2220" u="none" strike="noStrike"/>
              <a:t>k	</a:t>
            </a:r>
            <a:r>
              <a:rPr b="0" i="0" lang="en-IN" sz="2220" u="none" strike="noStrike"/>
              <a:t>if </a:t>
            </a:r>
            <a:r>
              <a:rPr b="0" i="1" lang="en-IN" sz="2220" u="none" strike="noStrike"/>
              <a:t>f </a:t>
            </a:r>
            <a:r>
              <a:rPr b="0" i="0" lang="en-IN" sz="2220" u="none" strike="noStrike"/>
              <a:t>(</a:t>
            </a:r>
            <a:r>
              <a:rPr b="0" i="1" lang="en-IN" sz="2220" u="none" strike="noStrike"/>
              <a:t>x</a:t>
            </a:r>
            <a:r>
              <a:rPr b="0" i="0" lang="en-IN" sz="2220" u="none" strike="noStrike"/>
              <a:t>, </a:t>
            </a:r>
            <a:r>
              <a:rPr b="0" i="1" lang="en-IN" sz="2220" u="none" strike="noStrike"/>
              <a:t>y</a:t>
            </a:r>
            <a:r>
              <a:rPr b="0" i="0" lang="en-IN" sz="2220" u="none" strike="noStrike"/>
              <a:t>) ∈ </a:t>
            </a:r>
            <a:r>
              <a:rPr b="0" i="1" lang="en-IN" sz="2220" u="none" strike="noStrike"/>
              <a:t>V</a:t>
            </a:r>
            <a:r>
              <a:rPr b="0" baseline="-25000" i="1" lang="en-IN" sz="2220" u="none" strike="noStrike"/>
              <a:t>k</a:t>
            </a:r>
            <a:endParaRPr b="0" baseline="-25000" i="1" sz="2220" u="none" strike="noStrike"/>
          </a:p>
          <a:p>
            <a:pPr indent="-228600" lvl="0" marL="228600" rtl="0" algn="l">
              <a:lnSpc>
                <a:spcPct val="90000"/>
              </a:lnSpc>
              <a:spcBef>
                <a:spcPts val="1000"/>
              </a:spcBef>
              <a:spcAft>
                <a:spcPts val="0"/>
              </a:spcAft>
              <a:buClr>
                <a:schemeClr val="dk1"/>
              </a:buClr>
              <a:buSzPts val="2220"/>
              <a:buChar char="•"/>
            </a:pPr>
            <a:r>
              <a:rPr b="0" i="0" lang="en-IN" sz="2220" u="none" strike="noStrike"/>
              <a:t>where </a:t>
            </a:r>
            <a:r>
              <a:rPr b="0" i="1" lang="en-IN" sz="2220" u="none" strike="noStrike"/>
              <a:t>c</a:t>
            </a:r>
            <a:r>
              <a:rPr b="0" baseline="-25000" i="1" lang="en-IN" sz="2220" u="none" strike="noStrike"/>
              <a:t>k</a:t>
            </a:r>
            <a:r>
              <a:rPr b="0" i="1" lang="en-IN" sz="2220" u="none" strike="noStrike"/>
              <a:t> </a:t>
            </a:r>
            <a:r>
              <a:rPr b="0" i="0" lang="en-IN" sz="2220" u="none" strike="noStrike"/>
              <a:t>is the color associated with the </a:t>
            </a:r>
            <a:r>
              <a:rPr b="0" i="1" lang="en-IN" sz="2220" u="none" strike="noStrike"/>
              <a:t>k</a:t>
            </a:r>
            <a:r>
              <a:rPr b="0" baseline="-25000" i="1" lang="en-IN" sz="2220" u="none" strike="noStrike"/>
              <a:t>th</a:t>
            </a:r>
            <a:r>
              <a:rPr b="0" i="1" lang="en-IN" sz="2220" u="none" strike="noStrike"/>
              <a:t> </a:t>
            </a:r>
            <a:r>
              <a:rPr b="0" i="0" lang="en-IN" sz="2220" u="none" strike="noStrike"/>
              <a:t>intensity level </a:t>
            </a:r>
            <a:r>
              <a:rPr b="0" i="1" lang="en-IN" sz="2220" u="none" strike="noStrike"/>
              <a:t>V</a:t>
            </a:r>
            <a:r>
              <a:rPr b="0" baseline="-25000" i="1" lang="en-IN" sz="2220" u="none" strike="noStrike"/>
              <a:t>k</a:t>
            </a:r>
            <a:r>
              <a:rPr b="0" i="1" lang="en-IN" sz="2220" u="none" strike="noStrike"/>
              <a:t> </a:t>
            </a:r>
            <a:r>
              <a:rPr b="0" i="0" lang="en-IN" sz="2220" u="none" strike="noStrike"/>
              <a:t>defined by the partitioning planes at </a:t>
            </a:r>
            <a:r>
              <a:rPr b="0" i="1" lang="en-IN" sz="2220" u="none" strike="noStrike"/>
              <a:t>l = k – </a:t>
            </a:r>
            <a:r>
              <a:rPr b="0" i="0" lang="en-IN" sz="2220" u="none" strike="noStrike"/>
              <a:t>1 and </a:t>
            </a:r>
            <a:r>
              <a:rPr b="0" i="1" lang="en-IN" sz="2220" u="none" strike="noStrike"/>
              <a:t>l = k</a:t>
            </a:r>
            <a:endParaRPr baseline="-25000" sz="3330"/>
          </a:p>
        </p:txBody>
      </p:sp>
      <p:pic>
        <p:nvPicPr>
          <p:cNvPr id="357" name="Google Shape;357;p52"/>
          <p:cNvPicPr preferRelativeResize="0"/>
          <p:nvPr/>
        </p:nvPicPr>
        <p:blipFill rotWithShape="1">
          <a:blip r:embed="rId3">
            <a:alphaModFix/>
          </a:blip>
          <a:srcRect b="0" l="0" r="0" t="0"/>
          <a:stretch/>
        </p:blipFill>
        <p:spPr>
          <a:xfrm>
            <a:off x="8154956" y="1760667"/>
            <a:ext cx="3793205" cy="333666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Grey to Color Transformation</a:t>
            </a:r>
            <a:endParaRPr/>
          </a:p>
        </p:txBody>
      </p:sp>
      <p:sp>
        <p:nvSpPr>
          <p:cNvPr id="363" name="Google Shape;363;p53"/>
          <p:cNvSpPr txBox="1"/>
          <p:nvPr>
            <p:ph idx="1" type="body"/>
          </p:nvPr>
        </p:nvSpPr>
        <p:spPr>
          <a:xfrm>
            <a:off x="838200" y="1825625"/>
            <a:ext cx="520356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If we have a gray scale image that corresponds to a single plane, we have to convert that into three different planes i.e R, G and B.</a:t>
            </a:r>
            <a:endParaRPr/>
          </a:p>
          <a:p>
            <a:pPr indent="-228600" lvl="0" marL="228600" rtl="0" algn="l">
              <a:lnSpc>
                <a:spcPct val="90000"/>
              </a:lnSpc>
              <a:spcBef>
                <a:spcPts val="1000"/>
              </a:spcBef>
              <a:spcAft>
                <a:spcPts val="0"/>
              </a:spcAft>
              <a:buClr>
                <a:schemeClr val="dk1"/>
              </a:buClr>
              <a:buSzPts val="2800"/>
              <a:buChar char="•"/>
            </a:pPr>
            <a:r>
              <a:rPr lang="en-IN"/>
              <a:t>When these Red, Green and Blue planes are combined together, they gives you an interpretation of color image  </a:t>
            </a:r>
            <a:endParaRPr/>
          </a:p>
          <a:p>
            <a:pPr indent="-228600" lvl="0" marL="228600" rtl="0" algn="l">
              <a:lnSpc>
                <a:spcPct val="90000"/>
              </a:lnSpc>
              <a:spcBef>
                <a:spcPts val="1000"/>
              </a:spcBef>
              <a:spcAft>
                <a:spcPts val="0"/>
              </a:spcAft>
              <a:buClr>
                <a:schemeClr val="dk1"/>
              </a:buClr>
              <a:buSzPts val="2800"/>
              <a:buChar char="•"/>
            </a:pPr>
            <a:r>
              <a:rPr lang="en-IN"/>
              <a:t>f(x,y) is a gray scale image</a:t>
            </a:r>
            <a:endParaRPr/>
          </a:p>
        </p:txBody>
      </p:sp>
      <p:pic>
        <p:nvPicPr>
          <p:cNvPr id="364" name="Google Shape;364;p53"/>
          <p:cNvPicPr preferRelativeResize="0"/>
          <p:nvPr/>
        </p:nvPicPr>
        <p:blipFill rotWithShape="1">
          <a:blip r:embed="rId3">
            <a:alphaModFix/>
          </a:blip>
          <a:srcRect b="0" l="0" r="0" t="0"/>
          <a:stretch/>
        </p:blipFill>
        <p:spPr>
          <a:xfrm>
            <a:off x="6571667" y="2262443"/>
            <a:ext cx="5203566" cy="262205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Grey to Color Transformation</a:t>
            </a:r>
            <a:endParaRPr/>
          </a:p>
        </p:txBody>
      </p:sp>
      <p:pic>
        <p:nvPicPr>
          <p:cNvPr id="370" name="Google Shape;370;p54"/>
          <p:cNvPicPr preferRelativeResize="0"/>
          <p:nvPr>
            <p:ph idx="1" type="body"/>
          </p:nvPr>
        </p:nvPicPr>
        <p:blipFill rotWithShape="1">
          <a:blip r:embed="rId3">
            <a:alphaModFix/>
          </a:blip>
          <a:srcRect b="0" l="0" r="0" t="0"/>
          <a:stretch/>
        </p:blipFill>
        <p:spPr>
          <a:xfrm>
            <a:off x="3347553" y="1825625"/>
            <a:ext cx="5496894" cy="435133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txBox="1"/>
          <p:nvPr>
            <p:ph type="title"/>
          </p:nvPr>
        </p:nvSpPr>
        <p:spPr>
          <a:xfrm>
            <a:off x="838200" y="365126"/>
            <a:ext cx="10515600" cy="7732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Grey to Color Transformation</a:t>
            </a:r>
            <a:endParaRPr/>
          </a:p>
        </p:txBody>
      </p:sp>
      <p:sp>
        <p:nvSpPr>
          <p:cNvPr id="376" name="Google Shape;376;p55"/>
          <p:cNvSpPr txBox="1"/>
          <p:nvPr>
            <p:ph idx="1" type="body"/>
          </p:nvPr>
        </p:nvSpPr>
        <p:spPr>
          <a:xfrm>
            <a:off x="838200" y="1446245"/>
            <a:ext cx="5413310" cy="47307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IN" sz="2000"/>
              <a:t>pkg load image;</a:t>
            </a:r>
            <a:endParaRPr/>
          </a:p>
          <a:p>
            <a:pPr indent="-228600" lvl="0" marL="228600" rtl="0" algn="l">
              <a:lnSpc>
                <a:spcPct val="90000"/>
              </a:lnSpc>
              <a:spcBef>
                <a:spcPts val="1000"/>
              </a:spcBef>
              <a:spcAft>
                <a:spcPts val="0"/>
              </a:spcAft>
              <a:buClr>
                <a:schemeClr val="dk1"/>
              </a:buClr>
              <a:buSzPts val="2000"/>
              <a:buChar char="•"/>
            </a:pPr>
            <a:r>
              <a:rPr lang="en-IN" sz="2000"/>
              <a:t>clear all;</a:t>
            </a:r>
            <a:endParaRPr/>
          </a:p>
          <a:p>
            <a:pPr indent="-228600" lvl="0" marL="228600" rtl="0" algn="l">
              <a:lnSpc>
                <a:spcPct val="90000"/>
              </a:lnSpc>
              <a:spcBef>
                <a:spcPts val="1000"/>
              </a:spcBef>
              <a:spcAft>
                <a:spcPts val="0"/>
              </a:spcAft>
              <a:buClr>
                <a:schemeClr val="dk1"/>
              </a:buClr>
              <a:buSzPts val="2000"/>
              <a:buChar char="•"/>
            </a:pPr>
            <a:r>
              <a:rPr lang="en-IN" sz="2000"/>
              <a:t>img = imread('hawk1.png'); % Read image</a:t>
            </a:r>
            <a:endParaRPr/>
          </a:p>
          <a:p>
            <a:pPr indent="-228600" lvl="0" marL="228600" rtl="0" algn="l">
              <a:lnSpc>
                <a:spcPct val="90000"/>
              </a:lnSpc>
              <a:spcBef>
                <a:spcPts val="1000"/>
              </a:spcBef>
              <a:spcAft>
                <a:spcPts val="0"/>
              </a:spcAft>
              <a:buClr>
                <a:schemeClr val="dk1"/>
              </a:buClr>
              <a:buSzPts val="2000"/>
              <a:buChar char="•"/>
            </a:pPr>
            <a:r>
              <a:rPr lang="en-IN" sz="2000"/>
              <a:t>figure, imshow(img);title("original Image");</a:t>
            </a:r>
            <a:endParaRPr/>
          </a:p>
          <a:p>
            <a:pPr indent="-228600" lvl="0" marL="228600" rtl="0" algn="l">
              <a:lnSpc>
                <a:spcPct val="90000"/>
              </a:lnSpc>
              <a:spcBef>
                <a:spcPts val="1000"/>
              </a:spcBef>
              <a:spcAft>
                <a:spcPts val="0"/>
              </a:spcAft>
              <a:buClr>
                <a:schemeClr val="dk1"/>
              </a:buClr>
              <a:buSzPts val="2000"/>
              <a:buChar char="•"/>
            </a:pPr>
            <a:r>
              <a:rPr lang="en-IN" sz="2000"/>
              <a:t>red = img; </a:t>
            </a:r>
            <a:endParaRPr/>
          </a:p>
          <a:p>
            <a:pPr indent="-228600" lvl="0" marL="228600" rtl="0" algn="l">
              <a:lnSpc>
                <a:spcPct val="90000"/>
              </a:lnSpc>
              <a:spcBef>
                <a:spcPts val="1000"/>
              </a:spcBef>
              <a:spcAft>
                <a:spcPts val="0"/>
              </a:spcAft>
              <a:buClr>
                <a:schemeClr val="dk1"/>
              </a:buClr>
              <a:buSzPts val="2000"/>
              <a:buChar char="•"/>
            </a:pPr>
            <a:r>
              <a:rPr lang="en-IN" sz="2000"/>
              <a:t>green=0.66*img;</a:t>
            </a:r>
            <a:endParaRPr/>
          </a:p>
          <a:p>
            <a:pPr indent="-228600" lvl="0" marL="228600" rtl="0" algn="l">
              <a:lnSpc>
                <a:spcPct val="90000"/>
              </a:lnSpc>
              <a:spcBef>
                <a:spcPts val="1000"/>
              </a:spcBef>
              <a:spcAft>
                <a:spcPts val="0"/>
              </a:spcAft>
              <a:buClr>
                <a:schemeClr val="dk1"/>
              </a:buClr>
              <a:buSzPts val="2000"/>
              <a:buChar char="•"/>
            </a:pPr>
            <a:r>
              <a:rPr lang="en-IN" sz="2000"/>
              <a:t>blue = 0.15*img; </a:t>
            </a:r>
            <a:endParaRPr/>
          </a:p>
          <a:p>
            <a:pPr indent="-228600" lvl="0" marL="228600" rtl="0" algn="l">
              <a:lnSpc>
                <a:spcPct val="90000"/>
              </a:lnSpc>
              <a:spcBef>
                <a:spcPts val="1000"/>
              </a:spcBef>
              <a:spcAft>
                <a:spcPts val="0"/>
              </a:spcAft>
              <a:buClr>
                <a:schemeClr val="dk1"/>
              </a:buClr>
              <a:buSzPts val="2000"/>
              <a:buChar char="•"/>
            </a:pPr>
            <a:r>
              <a:rPr lang="en-IN" sz="2000"/>
              <a:t>pseudo_img = cat(3, red, green, blue);</a:t>
            </a:r>
            <a:endParaRPr/>
          </a:p>
          <a:p>
            <a:pPr indent="-228600" lvl="0" marL="228600" rtl="0" algn="l">
              <a:lnSpc>
                <a:spcPct val="90000"/>
              </a:lnSpc>
              <a:spcBef>
                <a:spcPts val="1000"/>
              </a:spcBef>
              <a:spcAft>
                <a:spcPts val="0"/>
              </a:spcAft>
              <a:buClr>
                <a:schemeClr val="dk1"/>
              </a:buClr>
              <a:buSzPts val="2000"/>
              <a:buChar char="•"/>
            </a:pPr>
            <a:r>
              <a:rPr lang="en-IN" sz="2000"/>
              <a:t>figure, imshow(pseudo_img), title('Pseudo Image');</a:t>
            </a:r>
            <a:endParaRPr sz="600"/>
          </a:p>
        </p:txBody>
      </p:sp>
      <p:pic>
        <p:nvPicPr>
          <p:cNvPr id="377" name="Google Shape;377;p55"/>
          <p:cNvPicPr preferRelativeResize="0"/>
          <p:nvPr/>
        </p:nvPicPr>
        <p:blipFill rotWithShape="1">
          <a:blip r:embed="rId3">
            <a:alphaModFix/>
          </a:blip>
          <a:srcRect b="0" l="0" r="0" t="0"/>
          <a:stretch/>
        </p:blipFill>
        <p:spPr>
          <a:xfrm>
            <a:off x="6096000" y="1884782"/>
            <a:ext cx="5854239" cy="29298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838200" y="365125"/>
            <a:ext cx="10515600" cy="88517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Grey to Color Transformation</a:t>
            </a:r>
            <a:endParaRPr/>
          </a:p>
        </p:txBody>
      </p:sp>
      <p:pic>
        <p:nvPicPr>
          <p:cNvPr id="383" name="Google Shape;383;p56"/>
          <p:cNvPicPr preferRelativeResize="0"/>
          <p:nvPr>
            <p:ph idx="1" type="body"/>
          </p:nvPr>
        </p:nvPicPr>
        <p:blipFill rotWithShape="1">
          <a:blip r:embed="rId3">
            <a:alphaModFix/>
          </a:blip>
          <a:srcRect b="0" l="0" r="0" t="0"/>
          <a:stretch/>
        </p:blipFill>
        <p:spPr>
          <a:xfrm>
            <a:off x="2349307" y="1844286"/>
            <a:ext cx="6411033" cy="435133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Grey to Color Transformation</a:t>
            </a:r>
            <a:endParaRPr/>
          </a:p>
        </p:txBody>
      </p:sp>
      <p:sp>
        <p:nvSpPr>
          <p:cNvPr id="389" name="Google Shape;389;p57"/>
          <p:cNvSpPr txBox="1"/>
          <p:nvPr>
            <p:ph idx="1" type="body"/>
          </p:nvPr>
        </p:nvSpPr>
        <p:spPr>
          <a:xfrm>
            <a:off x="838200" y="1825625"/>
            <a:ext cx="5180045" cy="4369902"/>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380"/>
              <a:buChar char="•"/>
            </a:pPr>
            <a:r>
              <a:rPr lang="en-IN" sz="2380"/>
              <a:t>pkg load image;</a:t>
            </a:r>
            <a:endParaRPr/>
          </a:p>
          <a:p>
            <a:pPr indent="-228600" lvl="0" marL="228600" rtl="0" algn="l">
              <a:lnSpc>
                <a:spcPct val="70000"/>
              </a:lnSpc>
              <a:spcBef>
                <a:spcPts val="1000"/>
              </a:spcBef>
              <a:spcAft>
                <a:spcPts val="0"/>
              </a:spcAft>
              <a:buClr>
                <a:schemeClr val="dk1"/>
              </a:buClr>
              <a:buSzPts val="2380"/>
              <a:buChar char="•"/>
            </a:pPr>
            <a:r>
              <a:rPr lang="en-IN" sz="2380"/>
              <a:t>clear all;</a:t>
            </a:r>
            <a:endParaRPr/>
          </a:p>
          <a:p>
            <a:pPr indent="-228600" lvl="0" marL="228600" rtl="0" algn="l">
              <a:lnSpc>
                <a:spcPct val="70000"/>
              </a:lnSpc>
              <a:spcBef>
                <a:spcPts val="1000"/>
              </a:spcBef>
              <a:spcAft>
                <a:spcPts val="0"/>
              </a:spcAft>
              <a:buClr>
                <a:schemeClr val="dk1"/>
              </a:buClr>
              <a:buSzPts val="2380"/>
              <a:buChar char="•"/>
            </a:pPr>
            <a:r>
              <a:rPr lang="en-IN" sz="2380"/>
              <a:t>img = imread('hawk1.png'); % Read image</a:t>
            </a:r>
            <a:endParaRPr/>
          </a:p>
          <a:p>
            <a:pPr indent="-228600" lvl="0" marL="228600" rtl="0" algn="l">
              <a:lnSpc>
                <a:spcPct val="70000"/>
              </a:lnSpc>
              <a:spcBef>
                <a:spcPts val="1000"/>
              </a:spcBef>
              <a:spcAft>
                <a:spcPts val="0"/>
              </a:spcAft>
              <a:buClr>
                <a:schemeClr val="dk1"/>
              </a:buClr>
              <a:buSzPts val="2380"/>
              <a:buChar char="•"/>
            </a:pPr>
            <a:r>
              <a:rPr lang="en-IN" sz="2380"/>
              <a:t>figure, imshow(img);title("original channel");</a:t>
            </a:r>
            <a:endParaRPr/>
          </a:p>
          <a:p>
            <a:pPr indent="-228600" lvl="0" marL="228600" rtl="0" algn="l">
              <a:lnSpc>
                <a:spcPct val="70000"/>
              </a:lnSpc>
              <a:spcBef>
                <a:spcPts val="1000"/>
              </a:spcBef>
              <a:spcAft>
                <a:spcPts val="0"/>
              </a:spcAft>
              <a:buClr>
                <a:schemeClr val="dk1"/>
              </a:buClr>
              <a:buSzPts val="2380"/>
              <a:buChar char="•"/>
            </a:pPr>
            <a:r>
              <a:rPr lang="en-IN" sz="2380"/>
              <a:t>red = 0.66 * img; </a:t>
            </a:r>
            <a:endParaRPr/>
          </a:p>
          <a:p>
            <a:pPr indent="-228600" lvl="0" marL="228600" rtl="0" algn="l">
              <a:lnSpc>
                <a:spcPct val="70000"/>
              </a:lnSpc>
              <a:spcBef>
                <a:spcPts val="1000"/>
              </a:spcBef>
              <a:spcAft>
                <a:spcPts val="0"/>
              </a:spcAft>
              <a:buClr>
                <a:schemeClr val="dk1"/>
              </a:buClr>
              <a:buSzPts val="2380"/>
              <a:buChar char="•"/>
            </a:pPr>
            <a:r>
              <a:rPr lang="en-IN" sz="2380"/>
              <a:t>green=img;</a:t>
            </a:r>
            <a:endParaRPr/>
          </a:p>
          <a:p>
            <a:pPr indent="-228600" lvl="0" marL="228600" rtl="0" algn="l">
              <a:lnSpc>
                <a:spcPct val="70000"/>
              </a:lnSpc>
              <a:spcBef>
                <a:spcPts val="1000"/>
              </a:spcBef>
              <a:spcAft>
                <a:spcPts val="0"/>
              </a:spcAft>
              <a:buClr>
                <a:schemeClr val="dk1"/>
              </a:buClr>
              <a:buSzPts val="2380"/>
              <a:buChar char="•"/>
            </a:pPr>
            <a:r>
              <a:rPr lang="en-IN" sz="2380"/>
              <a:t>blue = 0.15*img; </a:t>
            </a:r>
            <a:endParaRPr/>
          </a:p>
          <a:p>
            <a:pPr indent="-228600" lvl="0" marL="228600" rtl="0" algn="l">
              <a:lnSpc>
                <a:spcPct val="70000"/>
              </a:lnSpc>
              <a:spcBef>
                <a:spcPts val="1000"/>
              </a:spcBef>
              <a:spcAft>
                <a:spcPts val="0"/>
              </a:spcAft>
              <a:buClr>
                <a:schemeClr val="dk1"/>
              </a:buClr>
              <a:buSzPts val="2380"/>
              <a:buChar char="•"/>
            </a:pPr>
            <a:r>
              <a:rPr lang="en-IN" sz="2380"/>
              <a:t>pseudo_img = cat(3, red, green, blue);</a:t>
            </a:r>
            <a:endParaRPr/>
          </a:p>
          <a:p>
            <a:pPr indent="-228600" lvl="0" marL="228600" rtl="0" algn="l">
              <a:lnSpc>
                <a:spcPct val="70000"/>
              </a:lnSpc>
              <a:spcBef>
                <a:spcPts val="1000"/>
              </a:spcBef>
              <a:spcAft>
                <a:spcPts val="0"/>
              </a:spcAft>
              <a:buClr>
                <a:schemeClr val="dk1"/>
              </a:buClr>
              <a:buSzPts val="2380"/>
              <a:buChar char="•"/>
            </a:pPr>
            <a:r>
              <a:rPr lang="en-IN" sz="2380"/>
              <a:t>figure, imshow(pseudo_img), title('pseudo');</a:t>
            </a:r>
            <a:endParaRPr/>
          </a:p>
        </p:txBody>
      </p:sp>
      <p:pic>
        <p:nvPicPr>
          <p:cNvPr id="390" name="Google Shape;390;p57"/>
          <p:cNvPicPr preferRelativeResize="0"/>
          <p:nvPr/>
        </p:nvPicPr>
        <p:blipFill rotWithShape="1">
          <a:blip r:embed="rId3">
            <a:alphaModFix/>
          </a:blip>
          <a:srcRect b="0" l="0" r="0" t="0"/>
          <a:stretch/>
        </p:blipFill>
        <p:spPr>
          <a:xfrm>
            <a:off x="6300594" y="2276379"/>
            <a:ext cx="5493301" cy="267001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Color Transformation- Color Complements</a:t>
            </a:r>
            <a:endParaRPr/>
          </a:p>
        </p:txBody>
      </p:sp>
      <p:pic>
        <p:nvPicPr>
          <p:cNvPr id="396" name="Google Shape;396;p58"/>
          <p:cNvPicPr preferRelativeResize="0"/>
          <p:nvPr>
            <p:ph idx="1" type="body"/>
          </p:nvPr>
        </p:nvPicPr>
        <p:blipFill rotWithShape="1">
          <a:blip r:embed="rId3">
            <a:alphaModFix/>
          </a:blip>
          <a:srcRect b="0" l="0" r="0" t="0"/>
          <a:stretch/>
        </p:blipFill>
        <p:spPr>
          <a:xfrm>
            <a:off x="4590661" y="1514511"/>
            <a:ext cx="7253494" cy="4830401"/>
          </a:xfrm>
          <a:prstGeom prst="rect">
            <a:avLst/>
          </a:prstGeom>
          <a:noFill/>
          <a:ln>
            <a:noFill/>
          </a:ln>
        </p:spPr>
      </p:pic>
      <p:sp>
        <p:nvSpPr>
          <p:cNvPr id="397" name="Google Shape;397;p58"/>
          <p:cNvSpPr txBox="1"/>
          <p:nvPr/>
        </p:nvSpPr>
        <p:spPr>
          <a:xfrm>
            <a:off x="436206" y="1514511"/>
            <a:ext cx="3762569" cy="41549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IN" sz="2400" u="none" cap="none" strike="noStrike">
                <a:solidFill>
                  <a:schemeClr val="dk1"/>
                </a:solidFill>
                <a:latin typeface="Calibri"/>
                <a:ea typeface="Calibri"/>
                <a:cs typeface="Calibri"/>
                <a:sym typeface="Calibri"/>
              </a:rPr>
              <a:t>For example,</a:t>
            </a:r>
            <a:br>
              <a:rPr b="0" i="1" lang="en-IN" sz="2400" u="none" cap="none" strike="noStrike">
                <a:solidFill>
                  <a:schemeClr val="dk1"/>
                </a:solidFill>
                <a:latin typeface="Calibri"/>
                <a:ea typeface="Calibri"/>
                <a:cs typeface="Calibri"/>
                <a:sym typeface="Calibri"/>
              </a:rPr>
            </a:br>
            <a:r>
              <a:rPr b="0" i="1" lang="en-IN" sz="2400" u="none" cap="none" strike="noStrike">
                <a:solidFill>
                  <a:schemeClr val="dk1"/>
                </a:solidFill>
                <a:latin typeface="Calibri"/>
                <a:ea typeface="Calibri"/>
                <a:cs typeface="Calibri"/>
                <a:sym typeface="Calibri"/>
              </a:rPr>
              <a:t>red color ( 255, 0, 0) is replaced with cyan color ( 0, 255, 255 ).</a:t>
            </a:r>
            <a:br>
              <a:rPr b="0" i="1" lang="en-IN" sz="2400" u="none" cap="none" strike="noStrike">
                <a:solidFill>
                  <a:schemeClr val="dk1"/>
                </a:solidFill>
                <a:latin typeface="Calibri"/>
                <a:ea typeface="Calibri"/>
                <a:cs typeface="Calibri"/>
                <a:sym typeface="Calibri"/>
              </a:rPr>
            </a:br>
            <a:r>
              <a:rPr b="0" i="1" lang="en-IN" sz="2400" u="none" cap="none" strike="noStrike">
                <a:solidFill>
                  <a:schemeClr val="dk1"/>
                </a:solidFill>
                <a:latin typeface="Calibri"/>
                <a:ea typeface="Calibri"/>
                <a:cs typeface="Calibri"/>
                <a:sym typeface="Calibri"/>
              </a:rPr>
              <a:t>blue color ( 0, 0, 255 ) is replaced with yellow color ( 255, 255,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1" lang="en-IN" sz="2400" u="none" cap="none" strike="noStrike">
                <a:solidFill>
                  <a:schemeClr val="dk1"/>
                </a:solidFill>
                <a:latin typeface="Calibri"/>
                <a:ea typeface="Calibri"/>
                <a:cs typeface="Calibri"/>
                <a:sym typeface="Calibri"/>
              </a:rPr>
              <a:t>here, cyan is complementary color for red and yellow are complementary color for blue.</a:t>
            </a:r>
            <a:endParaRPr b="0" i="0" sz="1400" u="none" cap="none" strike="noStrike">
              <a:solidFill>
                <a:srgbClr val="000000"/>
              </a:solidFill>
              <a:latin typeface="Arial"/>
              <a:ea typeface="Arial"/>
              <a:cs typeface="Arial"/>
              <a:sym typeface="Arial"/>
            </a:endParaRPr>
          </a:p>
        </p:txBody>
      </p:sp>
      <p:sp>
        <p:nvSpPr>
          <p:cNvPr id="398" name="Google Shape;398;p58"/>
          <p:cNvSpPr/>
          <p:nvPr/>
        </p:nvSpPr>
        <p:spPr>
          <a:xfrm>
            <a:off x="1759375" y="5038775"/>
            <a:ext cx="2439300" cy="1508100"/>
          </a:xfrm>
          <a:prstGeom prst="round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Calibri"/>
                <a:ea typeface="Calibri"/>
                <a:cs typeface="Calibri"/>
                <a:sym typeface="Calibri"/>
              </a:rPr>
              <a:t>dfgdgfgdfg</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t/>
            </a:r>
            <a:endParaRPr/>
          </a:p>
        </p:txBody>
      </p:sp>
      <p:sp>
        <p:nvSpPr>
          <p:cNvPr id="404" name="Google Shape;404;p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IN"/>
              <a:t>Find the color complement of [120, 80, 140]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838200" y="-62725"/>
            <a:ext cx="10515600" cy="9309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200"/>
              </a:spcBef>
              <a:spcAft>
                <a:spcPts val="1200"/>
              </a:spcAft>
              <a:buClr>
                <a:schemeClr val="dk1"/>
              </a:buClr>
              <a:buSzPts val="1100"/>
              <a:buFont typeface="Arial"/>
              <a:buNone/>
            </a:pPr>
            <a:r>
              <a:rPr lang="en-IN" sz="3400">
                <a:solidFill>
                  <a:srgbClr val="CC3399"/>
                </a:solidFill>
                <a:latin typeface="Arial"/>
                <a:ea typeface="Arial"/>
                <a:cs typeface="Arial"/>
                <a:sym typeface="Arial"/>
              </a:rPr>
              <a:t>The </a:t>
            </a:r>
            <a:r>
              <a:rPr b="1" lang="en-IN" sz="3400">
                <a:solidFill>
                  <a:srgbClr val="CC3399"/>
                </a:solidFill>
                <a:latin typeface="Arial"/>
                <a:ea typeface="Arial"/>
                <a:cs typeface="Arial"/>
                <a:sym typeface="Arial"/>
              </a:rPr>
              <a:t>additive</a:t>
            </a:r>
            <a:r>
              <a:rPr lang="en-IN" sz="3400">
                <a:solidFill>
                  <a:srgbClr val="CC3399"/>
                </a:solidFill>
                <a:latin typeface="Arial"/>
                <a:ea typeface="Arial"/>
                <a:cs typeface="Arial"/>
                <a:sym typeface="Arial"/>
              </a:rPr>
              <a:t> and </a:t>
            </a:r>
            <a:r>
              <a:rPr b="1" lang="en-IN" sz="3400">
                <a:solidFill>
                  <a:srgbClr val="CC3399"/>
                </a:solidFill>
                <a:latin typeface="Arial"/>
                <a:ea typeface="Arial"/>
                <a:cs typeface="Arial"/>
                <a:sym typeface="Arial"/>
              </a:rPr>
              <a:t>subtractive</a:t>
            </a:r>
            <a:r>
              <a:rPr lang="en-IN" sz="3400">
                <a:solidFill>
                  <a:srgbClr val="CC3399"/>
                </a:solidFill>
                <a:latin typeface="Arial"/>
                <a:ea typeface="Arial"/>
                <a:cs typeface="Arial"/>
                <a:sym typeface="Arial"/>
              </a:rPr>
              <a:t> color models</a:t>
            </a:r>
            <a:endParaRPr sz="3400">
              <a:solidFill>
                <a:srgbClr val="CC3399"/>
              </a:solidFill>
            </a:endParaRPr>
          </a:p>
        </p:txBody>
      </p:sp>
      <p:sp>
        <p:nvSpPr>
          <p:cNvPr id="114" name="Google Shape;114;p17"/>
          <p:cNvSpPr txBox="1"/>
          <p:nvPr>
            <p:ph idx="1" type="body"/>
          </p:nvPr>
        </p:nvSpPr>
        <p:spPr>
          <a:xfrm>
            <a:off x="75525" y="729900"/>
            <a:ext cx="12192000" cy="6128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800"/>
              <a:buNone/>
            </a:pPr>
            <a:r>
              <a:rPr lang="en-IN" sz="2000">
                <a:latin typeface="Arial"/>
                <a:ea typeface="Arial"/>
                <a:cs typeface="Arial"/>
                <a:sym typeface="Arial"/>
              </a:rPr>
              <a:t>The </a:t>
            </a:r>
            <a:r>
              <a:rPr b="1" lang="en-IN" sz="2000">
                <a:latin typeface="Arial"/>
                <a:ea typeface="Arial"/>
                <a:cs typeface="Arial"/>
                <a:sym typeface="Arial"/>
              </a:rPr>
              <a:t>additive</a:t>
            </a:r>
            <a:r>
              <a:rPr lang="en-IN" sz="2000">
                <a:latin typeface="Arial"/>
                <a:ea typeface="Arial"/>
                <a:cs typeface="Arial"/>
                <a:sym typeface="Arial"/>
              </a:rPr>
              <a:t> and </a:t>
            </a:r>
            <a:r>
              <a:rPr b="1" lang="en-IN" sz="2000">
                <a:latin typeface="Arial"/>
                <a:ea typeface="Arial"/>
                <a:cs typeface="Arial"/>
                <a:sym typeface="Arial"/>
              </a:rPr>
              <a:t>subtractive</a:t>
            </a:r>
            <a:r>
              <a:rPr lang="en-IN" sz="2000">
                <a:latin typeface="Arial"/>
                <a:ea typeface="Arial"/>
                <a:cs typeface="Arial"/>
                <a:sym typeface="Arial"/>
              </a:rPr>
              <a:t> color models are two ways of creating color by mixing different primary colors, but they work in opposite ways:</a:t>
            </a:r>
            <a:endParaRPr sz="2000">
              <a:latin typeface="Arial"/>
              <a:ea typeface="Arial"/>
              <a:cs typeface="Arial"/>
              <a:sym typeface="Arial"/>
            </a:endParaRPr>
          </a:p>
          <a:p>
            <a:pPr indent="0" lvl="0" marL="0" rtl="0" algn="l">
              <a:lnSpc>
                <a:spcPct val="115000"/>
              </a:lnSpc>
              <a:spcBef>
                <a:spcPts val="1400"/>
              </a:spcBef>
              <a:spcAft>
                <a:spcPts val="0"/>
              </a:spcAft>
              <a:buSzPts val="1800"/>
              <a:buNone/>
            </a:pPr>
            <a:r>
              <a:rPr b="1" lang="en-IN" sz="2000">
                <a:solidFill>
                  <a:srgbClr val="980000"/>
                </a:solidFill>
                <a:latin typeface="Arial"/>
                <a:ea typeface="Arial"/>
                <a:cs typeface="Arial"/>
                <a:sym typeface="Arial"/>
              </a:rPr>
              <a:t>1. Additive Color Model (RGB Model)</a:t>
            </a:r>
            <a:endParaRPr b="1" sz="2000">
              <a:solidFill>
                <a:srgbClr val="980000"/>
              </a:solidFill>
              <a:latin typeface="Arial"/>
              <a:ea typeface="Arial"/>
              <a:cs typeface="Arial"/>
              <a:sym typeface="Arial"/>
            </a:endParaRPr>
          </a:p>
          <a:p>
            <a:pPr indent="-355600" lvl="0" marL="457200" rtl="0" algn="l">
              <a:lnSpc>
                <a:spcPct val="115000"/>
              </a:lnSpc>
              <a:spcBef>
                <a:spcPts val="1200"/>
              </a:spcBef>
              <a:spcAft>
                <a:spcPts val="0"/>
              </a:spcAft>
              <a:buSzPts val="2000"/>
              <a:buChar char="●"/>
            </a:pPr>
            <a:r>
              <a:rPr b="1" lang="en-IN" sz="2000">
                <a:latin typeface="Arial"/>
                <a:ea typeface="Arial"/>
                <a:cs typeface="Arial"/>
                <a:sym typeface="Arial"/>
              </a:rPr>
              <a:t>Primary Colors</a:t>
            </a:r>
            <a:r>
              <a:rPr lang="en-IN" sz="2000">
                <a:latin typeface="Arial"/>
                <a:ea typeface="Arial"/>
                <a:cs typeface="Arial"/>
                <a:sym typeface="Arial"/>
              </a:rPr>
              <a:t>: Red, Green, Blue</a:t>
            </a:r>
            <a:endParaRPr sz="2000">
              <a:latin typeface="Arial"/>
              <a:ea typeface="Arial"/>
              <a:cs typeface="Arial"/>
              <a:sym typeface="Arial"/>
            </a:endParaRPr>
          </a:p>
          <a:p>
            <a:pPr indent="-355600" lvl="0" marL="457200" rtl="0" algn="l">
              <a:lnSpc>
                <a:spcPct val="115000"/>
              </a:lnSpc>
              <a:spcBef>
                <a:spcPts val="0"/>
              </a:spcBef>
              <a:spcAft>
                <a:spcPts val="0"/>
              </a:spcAft>
              <a:buSzPts val="2000"/>
              <a:buChar char="●"/>
            </a:pPr>
            <a:r>
              <a:rPr b="1" lang="en-IN" sz="2000">
                <a:latin typeface="Arial"/>
                <a:ea typeface="Arial"/>
                <a:cs typeface="Arial"/>
                <a:sym typeface="Arial"/>
              </a:rPr>
              <a:t>How it works</a:t>
            </a:r>
            <a:r>
              <a:rPr lang="en-IN" sz="2000">
                <a:latin typeface="Arial"/>
                <a:ea typeface="Arial"/>
                <a:cs typeface="Arial"/>
                <a:sym typeface="Arial"/>
              </a:rPr>
              <a:t>: In the additive color model, colors are created by adding light together. The more light you add, the closer the result is to white. This model is used in digital screens (like monitors, TVs, and projectors) where colors are formed by mixing red, green, and blue light at different intensities.</a:t>
            </a:r>
            <a:endParaRPr sz="2000">
              <a:latin typeface="Arial"/>
              <a:ea typeface="Arial"/>
              <a:cs typeface="Arial"/>
              <a:sym typeface="Arial"/>
            </a:endParaRPr>
          </a:p>
          <a:p>
            <a:pPr indent="-355600" lvl="0" marL="457200" rtl="0" algn="l">
              <a:lnSpc>
                <a:spcPct val="115000"/>
              </a:lnSpc>
              <a:spcBef>
                <a:spcPts val="0"/>
              </a:spcBef>
              <a:spcAft>
                <a:spcPts val="0"/>
              </a:spcAft>
              <a:buSzPts val="2000"/>
              <a:buChar char="●"/>
            </a:pPr>
            <a:r>
              <a:rPr b="1" lang="en-IN" sz="2000">
                <a:latin typeface="Arial"/>
                <a:ea typeface="Arial"/>
                <a:cs typeface="Arial"/>
                <a:sym typeface="Arial"/>
              </a:rPr>
              <a:t>Key Concept</a:t>
            </a:r>
            <a:r>
              <a:rPr lang="en-IN" sz="2000">
                <a:latin typeface="Arial"/>
                <a:ea typeface="Arial"/>
                <a:cs typeface="Arial"/>
                <a:sym typeface="Arial"/>
              </a:rPr>
              <a:t>: Adding all the colors together in full intensity (Red + Green + Blue) creates </a:t>
            </a:r>
            <a:r>
              <a:rPr b="1" lang="en-IN" sz="2000">
                <a:latin typeface="Arial"/>
                <a:ea typeface="Arial"/>
                <a:cs typeface="Arial"/>
                <a:sym typeface="Arial"/>
              </a:rPr>
              <a:t>white</a:t>
            </a:r>
            <a:r>
              <a:rPr lang="en-IN" sz="2000">
                <a:latin typeface="Arial"/>
                <a:ea typeface="Arial"/>
                <a:cs typeface="Arial"/>
                <a:sym typeface="Arial"/>
              </a:rPr>
              <a:t> light.</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en-IN" sz="2000">
                <a:latin typeface="Arial"/>
                <a:ea typeface="Arial"/>
                <a:cs typeface="Arial"/>
                <a:sym typeface="Arial"/>
              </a:rPr>
              <a:t>Example</a:t>
            </a:r>
            <a:r>
              <a:rPr lang="en-IN" sz="2000">
                <a:latin typeface="Arial"/>
                <a:ea typeface="Arial"/>
                <a:cs typeface="Arial"/>
                <a:sym typeface="Arial"/>
              </a:rPr>
              <a:t>:</a:t>
            </a:r>
            <a:endParaRPr sz="2000">
              <a:latin typeface="Arial"/>
              <a:ea typeface="Arial"/>
              <a:cs typeface="Arial"/>
              <a:sym typeface="Arial"/>
            </a:endParaRPr>
          </a:p>
          <a:p>
            <a:pPr indent="-355600" lvl="2" marL="1371600" rtl="0" algn="l">
              <a:lnSpc>
                <a:spcPct val="115000"/>
              </a:lnSpc>
              <a:spcBef>
                <a:spcPts val="0"/>
              </a:spcBef>
              <a:spcAft>
                <a:spcPts val="0"/>
              </a:spcAft>
              <a:buSzPts val="2000"/>
              <a:buChar char="■"/>
            </a:pPr>
            <a:r>
              <a:rPr lang="en-IN">
                <a:latin typeface="Arial"/>
                <a:ea typeface="Arial"/>
                <a:cs typeface="Arial"/>
                <a:sym typeface="Arial"/>
              </a:rPr>
              <a:t>Red + Green = Yellow</a:t>
            </a:r>
            <a:endParaRPr>
              <a:latin typeface="Arial"/>
              <a:ea typeface="Arial"/>
              <a:cs typeface="Arial"/>
              <a:sym typeface="Arial"/>
            </a:endParaRPr>
          </a:p>
          <a:p>
            <a:pPr indent="-355600" lvl="2" marL="1371600" rtl="0" algn="l">
              <a:lnSpc>
                <a:spcPct val="115000"/>
              </a:lnSpc>
              <a:spcBef>
                <a:spcPts val="0"/>
              </a:spcBef>
              <a:spcAft>
                <a:spcPts val="0"/>
              </a:spcAft>
              <a:buSzPts val="2000"/>
              <a:buChar char="■"/>
            </a:pPr>
            <a:r>
              <a:rPr lang="en-IN">
                <a:latin typeface="Arial"/>
                <a:ea typeface="Arial"/>
                <a:cs typeface="Arial"/>
                <a:sym typeface="Arial"/>
              </a:rPr>
              <a:t>Green + Blue = Cyan</a:t>
            </a:r>
            <a:endParaRPr>
              <a:latin typeface="Arial"/>
              <a:ea typeface="Arial"/>
              <a:cs typeface="Arial"/>
              <a:sym typeface="Arial"/>
            </a:endParaRPr>
          </a:p>
          <a:p>
            <a:pPr indent="-355600" lvl="2" marL="1371600" rtl="0" algn="l">
              <a:lnSpc>
                <a:spcPct val="115000"/>
              </a:lnSpc>
              <a:spcBef>
                <a:spcPts val="0"/>
              </a:spcBef>
              <a:spcAft>
                <a:spcPts val="0"/>
              </a:spcAft>
              <a:buSzPts val="2000"/>
              <a:buChar char="■"/>
            </a:pPr>
            <a:r>
              <a:rPr lang="en-IN">
                <a:latin typeface="Arial"/>
                <a:ea typeface="Arial"/>
                <a:cs typeface="Arial"/>
                <a:sym typeface="Arial"/>
              </a:rPr>
              <a:t>Blue + Red = Magenta</a:t>
            </a:r>
            <a:endParaRPr>
              <a:latin typeface="Arial"/>
              <a:ea typeface="Arial"/>
              <a:cs typeface="Arial"/>
              <a:sym typeface="Arial"/>
            </a:endParaRPr>
          </a:p>
          <a:p>
            <a:pPr indent="-355600" lvl="2" marL="1371600" rtl="0" algn="l">
              <a:lnSpc>
                <a:spcPct val="115000"/>
              </a:lnSpc>
              <a:spcBef>
                <a:spcPts val="0"/>
              </a:spcBef>
              <a:spcAft>
                <a:spcPts val="0"/>
              </a:spcAft>
              <a:buSzPts val="2000"/>
              <a:buChar char="■"/>
            </a:pPr>
            <a:r>
              <a:rPr lang="en-IN">
                <a:latin typeface="Arial"/>
                <a:ea typeface="Arial"/>
                <a:cs typeface="Arial"/>
                <a:sym typeface="Arial"/>
              </a:rPr>
              <a:t>Red + Green + Blue = White</a:t>
            </a:r>
            <a:endParaRPr>
              <a:latin typeface="Arial"/>
              <a:ea typeface="Arial"/>
              <a:cs typeface="Arial"/>
              <a:sym typeface="Arial"/>
            </a:endParaRPr>
          </a:p>
          <a:p>
            <a:pPr indent="-355600" lvl="0" marL="457200" rtl="0" algn="l">
              <a:lnSpc>
                <a:spcPct val="115000"/>
              </a:lnSpc>
              <a:spcBef>
                <a:spcPts val="0"/>
              </a:spcBef>
              <a:spcAft>
                <a:spcPts val="0"/>
              </a:spcAft>
              <a:buSzPts val="2000"/>
              <a:buChar char="●"/>
            </a:pPr>
            <a:r>
              <a:rPr b="1" lang="en-IN" sz="2000">
                <a:latin typeface="Arial"/>
                <a:ea typeface="Arial"/>
                <a:cs typeface="Arial"/>
                <a:sym typeface="Arial"/>
              </a:rPr>
              <a:t>Used in</a:t>
            </a:r>
            <a:r>
              <a:rPr lang="en-IN" sz="2000">
                <a:latin typeface="Arial"/>
                <a:ea typeface="Arial"/>
                <a:cs typeface="Arial"/>
                <a:sym typeface="Arial"/>
              </a:rPr>
              <a:t>: Screens, digital displays, stage lighting.</a:t>
            </a:r>
            <a:endParaRPr sz="20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idx="1" type="body"/>
          </p:nvPr>
        </p:nvSpPr>
        <p:spPr>
          <a:xfrm>
            <a:off x="264250" y="151000"/>
            <a:ext cx="11601900" cy="66189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rPr b="1" lang="en-IN" sz="2100">
                <a:solidFill>
                  <a:srgbClr val="BF9000"/>
                </a:solidFill>
                <a:latin typeface="Arial"/>
                <a:ea typeface="Arial"/>
                <a:cs typeface="Arial"/>
                <a:sym typeface="Arial"/>
              </a:rPr>
              <a:t>2. Subtractive Color Model (CMY and CMYK Models)</a:t>
            </a:r>
            <a:endParaRPr b="1" sz="2100">
              <a:solidFill>
                <a:srgbClr val="BF9000"/>
              </a:solidFill>
              <a:latin typeface="Arial"/>
              <a:ea typeface="Arial"/>
              <a:cs typeface="Arial"/>
              <a:sym typeface="Arial"/>
            </a:endParaRPr>
          </a:p>
          <a:p>
            <a:pPr indent="-349250" lvl="0" marL="457200" rtl="0" algn="l">
              <a:lnSpc>
                <a:spcPct val="115000"/>
              </a:lnSpc>
              <a:spcBef>
                <a:spcPts val="1200"/>
              </a:spcBef>
              <a:spcAft>
                <a:spcPts val="0"/>
              </a:spcAft>
              <a:buSzPts val="1900"/>
              <a:buChar char="●"/>
            </a:pPr>
            <a:r>
              <a:rPr b="1" lang="en-IN" sz="1900">
                <a:latin typeface="Arial"/>
                <a:ea typeface="Arial"/>
                <a:cs typeface="Arial"/>
                <a:sym typeface="Arial"/>
              </a:rPr>
              <a:t>Primary Colors</a:t>
            </a:r>
            <a:r>
              <a:rPr lang="en-IN" sz="1900">
                <a:latin typeface="Arial"/>
                <a:ea typeface="Arial"/>
                <a:cs typeface="Arial"/>
                <a:sym typeface="Arial"/>
              </a:rPr>
              <a:t>: Cyan, Magenta, Yellow (and sometimes Key/Black for CMYK)</a:t>
            </a:r>
            <a:endParaRPr sz="1900">
              <a:latin typeface="Arial"/>
              <a:ea typeface="Arial"/>
              <a:cs typeface="Arial"/>
              <a:sym typeface="Arial"/>
            </a:endParaRPr>
          </a:p>
          <a:p>
            <a:pPr indent="-349250" lvl="0" marL="457200" rtl="0" algn="l">
              <a:lnSpc>
                <a:spcPct val="115000"/>
              </a:lnSpc>
              <a:spcBef>
                <a:spcPts val="0"/>
              </a:spcBef>
              <a:spcAft>
                <a:spcPts val="0"/>
              </a:spcAft>
              <a:buSzPts val="1900"/>
              <a:buChar char="●"/>
            </a:pPr>
            <a:r>
              <a:rPr b="1" lang="en-IN" sz="1900">
                <a:latin typeface="Arial"/>
                <a:ea typeface="Arial"/>
                <a:cs typeface="Arial"/>
                <a:sym typeface="Arial"/>
              </a:rPr>
              <a:t>How it works</a:t>
            </a:r>
            <a:r>
              <a:rPr lang="en-IN" sz="1900">
                <a:latin typeface="Arial"/>
                <a:ea typeface="Arial"/>
                <a:cs typeface="Arial"/>
                <a:sym typeface="Arial"/>
              </a:rPr>
              <a:t>: In the subtractive color model, colors are created by subtracting light. This model is used in printing, where colors are mixed by absorbing (subtracting) certain wavelengths of light. The primary colors absorb certain wavelengths, and the reflected light is what you see.</a:t>
            </a:r>
            <a:endParaRPr sz="1900">
              <a:latin typeface="Arial"/>
              <a:ea typeface="Arial"/>
              <a:cs typeface="Arial"/>
              <a:sym typeface="Arial"/>
            </a:endParaRPr>
          </a:p>
          <a:p>
            <a:pPr indent="-349250" lvl="0" marL="457200" rtl="0" algn="l">
              <a:lnSpc>
                <a:spcPct val="115000"/>
              </a:lnSpc>
              <a:spcBef>
                <a:spcPts val="0"/>
              </a:spcBef>
              <a:spcAft>
                <a:spcPts val="0"/>
              </a:spcAft>
              <a:buSzPts val="1900"/>
              <a:buChar char="●"/>
            </a:pPr>
            <a:r>
              <a:rPr b="1" lang="en-IN" sz="1900">
                <a:latin typeface="Arial"/>
                <a:ea typeface="Arial"/>
                <a:cs typeface="Arial"/>
                <a:sym typeface="Arial"/>
              </a:rPr>
              <a:t>Key Concept</a:t>
            </a:r>
            <a:r>
              <a:rPr lang="en-IN" sz="1900">
                <a:latin typeface="Arial"/>
                <a:ea typeface="Arial"/>
                <a:cs typeface="Arial"/>
                <a:sym typeface="Arial"/>
              </a:rPr>
              <a:t>: Subtracting all colors (Cyan + Magenta + Yellow) theoretically produces </a:t>
            </a:r>
            <a:r>
              <a:rPr b="1" lang="en-IN" sz="1900">
                <a:latin typeface="Arial"/>
                <a:ea typeface="Arial"/>
                <a:cs typeface="Arial"/>
                <a:sym typeface="Arial"/>
              </a:rPr>
              <a:t>black</a:t>
            </a:r>
            <a:r>
              <a:rPr lang="en-IN" sz="1900">
                <a:latin typeface="Arial"/>
                <a:ea typeface="Arial"/>
                <a:cs typeface="Arial"/>
                <a:sym typeface="Arial"/>
              </a:rPr>
              <a:t>, but in practice, it results in a muddy brown, so black (Key) is added in the CMYK model for better depth and contrast.</a:t>
            </a:r>
            <a:endParaRPr sz="1900">
              <a:latin typeface="Arial"/>
              <a:ea typeface="Arial"/>
              <a:cs typeface="Arial"/>
              <a:sym typeface="Arial"/>
            </a:endParaRPr>
          </a:p>
          <a:p>
            <a:pPr indent="-349250" lvl="1" marL="914400" rtl="0" algn="l">
              <a:lnSpc>
                <a:spcPct val="115000"/>
              </a:lnSpc>
              <a:spcBef>
                <a:spcPts val="0"/>
              </a:spcBef>
              <a:spcAft>
                <a:spcPts val="0"/>
              </a:spcAft>
              <a:buSzPts val="1900"/>
              <a:buChar char="○"/>
            </a:pPr>
            <a:r>
              <a:rPr b="1" lang="en-IN" sz="1900">
                <a:latin typeface="Arial"/>
                <a:ea typeface="Arial"/>
                <a:cs typeface="Arial"/>
                <a:sym typeface="Arial"/>
              </a:rPr>
              <a:t>Example</a:t>
            </a:r>
            <a:r>
              <a:rPr lang="en-IN" sz="1900">
                <a:latin typeface="Arial"/>
                <a:ea typeface="Arial"/>
                <a:cs typeface="Arial"/>
                <a:sym typeface="Arial"/>
              </a:rPr>
              <a:t>:</a:t>
            </a:r>
            <a:endParaRPr sz="1900">
              <a:latin typeface="Arial"/>
              <a:ea typeface="Arial"/>
              <a:cs typeface="Arial"/>
              <a:sym typeface="Arial"/>
            </a:endParaRPr>
          </a:p>
          <a:p>
            <a:pPr indent="-349250" lvl="2" marL="1371600" rtl="0" algn="l">
              <a:lnSpc>
                <a:spcPct val="115000"/>
              </a:lnSpc>
              <a:spcBef>
                <a:spcPts val="0"/>
              </a:spcBef>
              <a:spcAft>
                <a:spcPts val="0"/>
              </a:spcAft>
              <a:buSzPts val="1900"/>
              <a:buChar char="■"/>
            </a:pPr>
            <a:r>
              <a:rPr lang="en-IN" sz="1900">
                <a:latin typeface="Arial"/>
                <a:ea typeface="Arial"/>
                <a:cs typeface="Arial"/>
                <a:sym typeface="Arial"/>
              </a:rPr>
              <a:t>Cyan + Magenta = Blue</a:t>
            </a:r>
            <a:endParaRPr sz="1900">
              <a:latin typeface="Arial"/>
              <a:ea typeface="Arial"/>
              <a:cs typeface="Arial"/>
              <a:sym typeface="Arial"/>
            </a:endParaRPr>
          </a:p>
          <a:p>
            <a:pPr indent="-349250" lvl="2" marL="1371600" rtl="0" algn="l">
              <a:lnSpc>
                <a:spcPct val="115000"/>
              </a:lnSpc>
              <a:spcBef>
                <a:spcPts val="0"/>
              </a:spcBef>
              <a:spcAft>
                <a:spcPts val="0"/>
              </a:spcAft>
              <a:buSzPts val="1900"/>
              <a:buChar char="■"/>
            </a:pPr>
            <a:r>
              <a:rPr lang="en-IN" sz="1900">
                <a:latin typeface="Arial"/>
                <a:ea typeface="Arial"/>
                <a:cs typeface="Arial"/>
                <a:sym typeface="Arial"/>
              </a:rPr>
              <a:t>Magenta + Yellow = Red</a:t>
            </a:r>
            <a:endParaRPr sz="1900">
              <a:latin typeface="Arial"/>
              <a:ea typeface="Arial"/>
              <a:cs typeface="Arial"/>
              <a:sym typeface="Arial"/>
            </a:endParaRPr>
          </a:p>
          <a:p>
            <a:pPr indent="-349250" lvl="2" marL="1371600" rtl="0" algn="l">
              <a:lnSpc>
                <a:spcPct val="115000"/>
              </a:lnSpc>
              <a:spcBef>
                <a:spcPts val="0"/>
              </a:spcBef>
              <a:spcAft>
                <a:spcPts val="0"/>
              </a:spcAft>
              <a:buSzPts val="1900"/>
              <a:buChar char="■"/>
            </a:pPr>
            <a:r>
              <a:rPr lang="en-IN" sz="1900">
                <a:latin typeface="Arial"/>
                <a:ea typeface="Arial"/>
                <a:cs typeface="Arial"/>
                <a:sym typeface="Arial"/>
              </a:rPr>
              <a:t>Yellow + Cyan = Green</a:t>
            </a:r>
            <a:endParaRPr sz="1900">
              <a:latin typeface="Arial"/>
              <a:ea typeface="Arial"/>
              <a:cs typeface="Arial"/>
              <a:sym typeface="Arial"/>
            </a:endParaRPr>
          </a:p>
          <a:p>
            <a:pPr indent="-349250" lvl="2" marL="1371600" rtl="0" algn="l">
              <a:lnSpc>
                <a:spcPct val="115000"/>
              </a:lnSpc>
              <a:spcBef>
                <a:spcPts val="0"/>
              </a:spcBef>
              <a:spcAft>
                <a:spcPts val="0"/>
              </a:spcAft>
              <a:buSzPts val="1900"/>
              <a:buChar char="■"/>
            </a:pPr>
            <a:r>
              <a:rPr lang="en-IN" sz="1900">
                <a:latin typeface="Arial"/>
                <a:ea typeface="Arial"/>
                <a:cs typeface="Arial"/>
                <a:sym typeface="Arial"/>
              </a:rPr>
              <a:t>Cyan + Magenta + Yellow = Black (or near black with a deeper combination)</a:t>
            </a:r>
            <a:endParaRPr sz="1900">
              <a:latin typeface="Arial"/>
              <a:ea typeface="Arial"/>
              <a:cs typeface="Arial"/>
              <a:sym typeface="Arial"/>
            </a:endParaRPr>
          </a:p>
          <a:p>
            <a:pPr indent="-349250" lvl="0" marL="457200" rtl="0" algn="l">
              <a:lnSpc>
                <a:spcPct val="115000"/>
              </a:lnSpc>
              <a:spcBef>
                <a:spcPts val="0"/>
              </a:spcBef>
              <a:spcAft>
                <a:spcPts val="0"/>
              </a:spcAft>
              <a:buSzPts val="1900"/>
              <a:buChar char="●"/>
            </a:pPr>
            <a:r>
              <a:rPr b="1" lang="en-IN" sz="1900">
                <a:latin typeface="Arial"/>
                <a:ea typeface="Arial"/>
                <a:cs typeface="Arial"/>
                <a:sym typeface="Arial"/>
              </a:rPr>
              <a:t>Used in</a:t>
            </a:r>
            <a:r>
              <a:rPr lang="en-IN" sz="1900">
                <a:latin typeface="Arial"/>
                <a:ea typeface="Arial"/>
                <a:cs typeface="Arial"/>
                <a:sym typeface="Arial"/>
              </a:rPr>
              <a:t>: Printing, painting, photography.</a:t>
            </a:r>
            <a:endParaRPr sz="1900">
              <a:latin typeface="Arial"/>
              <a:ea typeface="Arial"/>
              <a:cs typeface="Arial"/>
              <a:sym typeface="Arial"/>
            </a:endParaRPr>
          </a:p>
          <a:p>
            <a:pPr indent="0" lvl="0" marL="0" rtl="0" algn="l">
              <a:lnSpc>
                <a:spcPct val="115000"/>
              </a:lnSpc>
              <a:spcBef>
                <a:spcPts val="1400"/>
              </a:spcBef>
              <a:spcAft>
                <a:spcPts val="0"/>
              </a:spcAft>
              <a:buSzPts val="1800"/>
              <a:buNone/>
            </a:pPr>
            <a:r>
              <a:rPr b="1" lang="en-IN" sz="2100">
                <a:latin typeface="Arial"/>
                <a:ea typeface="Arial"/>
                <a:cs typeface="Arial"/>
                <a:sym typeface="Arial"/>
              </a:rPr>
              <a:t>Summary of Differences:</a:t>
            </a:r>
            <a:endParaRPr b="1" sz="2100">
              <a:latin typeface="Arial"/>
              <a:ea typeface="Arial"/>
              <a:cs typeface="Arial"/>
              <a:sym typeface="Arial"/>
            </a:endParaRPr>
          </a:p>
          <a:p>
            <a:pPr indent="-349250" lvl="0" marL="457200" rtl="0" algn="l">
              <a:lnSpc>
                <a:spcPct val="115000"/>
              </a:lnSpc>
              <a:spcBef>
                <a:spcPts val="1200"/>
              </a:spcBef>
              <a:spcAft>
                <a:spcPts val="0"/>
              </a:spcAft>
              <a:buSzPts val="1900"/>
              <a:buChar char="●"/>
            </a:pPr>
            <a:r>
              <a:rPr b="1" lang="en-IN" sz="1900">
                <a:latin typeface="Arial"/>
                <a:ea typeface="Arial"/>
                <a:cs typeface="Arial"/>
                <a:sym typeface="Arial"/>
              </a:rPr>
              <a:t>Additive</a:t>
            </a:r>
            <a:r>
              <a:rPr lang="en-IN" sz="1900">
                <a:latin typeface="Arial"/>
                <a:ea typeface="Arial"/>
                <a:cs typeface="Arial"/>
                <a:sym typeface="Arial"/>
              </a:rPr>
              <a:t>: Light-based, RGB (screens, monitors).</a:t>
            </a:r>
            <a:endParaRPr sz="1900">
              <a:latin typeface="Arial"/>
              <a:ea typeface="Arial"/>
              <a:cs typeface="Arial"/>
              <a:sym typeface="Arial"/>
            </a:endParaRPr>
          </a:p>
          <a:p>
            <a:pPr indent="-349250" lvl="0" marL="457200" rtl="0" algn="l">
              <a:lnSpc>
                <a:spcPct val="115000"/>
              </a:lnSpc>
              <a:spcBef>
                <a:spcPts val="0"/>
              </a:spcBef>
              <a:spcAft>
                <a:spcPts val="0"/>
              </a:spcAft>
              <a:buSzPts val="1900"/>
              <a:buChar char="●"/>
            </a:pPr>
            <a:r>
              <a:rPr b="1" lang="en-IN" sz="1900">
                <a:latin typeface="Arial"/>
                <a:ea typeface="Arial"/>
                <a:cs typeface="Arial"/>
                <a:sym typeface="Arial"/>
              </a:rPr>
              <a:t>Subtractive</a:t>
            </a:r>
            <a:r>
              <a:rPr lang="en-IN" sz="1900">
                <a:latin typeface="Arial"/>
                <a:ea typeface="Arial"/>
                <a:cs typeface="Arial"/>
                <a:sym typeface="Arial"/>
              </a:rPr>
              <a:t>: Pigment-based, CMY(CK) (printing, painting).</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Color Fundamentals</a:t>
            </a:r>
            <a:endParaRPr/>
          </a:p>
        </p:txBody>
      </p:sp>
      <p:sp>
        <p:nvSpPr>
          <p:cNvPr id="125" name="Google Shape;125;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3200"/>
              <a:buChar char="•"/>
            </a:pPr>
            <a:r>
              <a:rPr b="1" i="0" lang="en-IN" sz="3200" u="none" strike="noStrike">
                <a:solidFill>
                  <a:srgbClr val="000000"/>
                </a:solidFill>
              </a:rPr>
              <a:t>The characteristics generally used to distinguish one color from another are </a:t>
            </a:r>
            <a:r>
              <a:rPr b="1" i="0" lang="en-IN" sz="3200" u="none" strike="noStrike">
                <a:solidFill>
                  <a:srgbClr val="0000FF"/>
                </a:solidFill>
              </a:rPr>
              <a:t>Brightness</a:t>
            </a:r>
            <a:r>
              <a:rPr b="1" i="0" lang="en-IN" sz="3200" u="none" strike="noStrike">
                <a:solidFill>
                  <a:srgbClr val="000000"/>
                </a:solidFill>
              </a:rPr>
              <a:t>, </a:t>
            </a:r>
            <a:r>
              <a:rPr b="1" i="0" lang="en-IN" sz="3200" u="none" strike="noStrike">
                <a:solidFill>
                  <a:srgbClr val="0000FF"/>
                </a:solidFill>
              </a:rPr>
              <a:t>Hue</a:t>
            </a:r>
            <a:r>
              <a:rPr b="1" i="0" lang="en-IN" sz="3200" u="none" strike="noStrike">
                <a:solidFill>
                  <a:srgbClr val="000000"/>
                </a:solidFill>
              </a:rPr>
              <a:t>, and </a:t>
            </a:r>
            <a:r>
              <a:rPr b="1" i="0" lang="en-IN" sz="3200" u="none" strike="noStrike">
                <a:solidFill>
                  <a:srgbClr val="0000FF"/>
                </a:solidFill>
              </a:rPr>
              <a:t>Saturation.</a:t>
            </a:r>
            <a:endParaRPr/>
          </a:p>
          <a:p>
            <a:pPr indent="-228600" lvl="0" marL="228600" rtl="0" algn="l">
              <a:lnSpc>
                <a:spcPct val="90000"/>
              </a:lnSpc>
              <a:spcBef>
                <a:spcPts val="1000"/>
              </a:spcBef>
              <a:spcAft>
                <a:spcPts val="0"/>
              </a:spcAft>
              <a:buClr>
                <a:schemeClr val="dk1"/>
              </a:buClr>
              <a:buSzPts val="3200"/>
              <a:buChar char="•"/>
            </a:pPr>
            <a:r>
              <a:rPr b="0" i="0" lang="en-IN" sz="3200" u="none" strike="noStrike"/>
              <a:t>Hue: Represents dominant color as perceive by an observer.</a:t>
            </a:r>
            <a:endParaRPr b="1" sz="3200">
              <a:solidFill>
                <a:srgbClr val="000000"/>
              </a:solidFill>
            </a:endParaRPr>
          </a:p>
          <a:p>
            <a:pPr indent="-228600" lvl="0" marL="228600" rtl="0" algn="l">
              <a:lnSpc>
                <a:spcPct val="90000"/>
              </a:lnSpc>
              <a:spcBef>
                <a:spcPts val="1000"/>
              </a:spcBef>
              <a:spcAft>
                <a:spcPts val="0"/>
              </a:spcAft>
              <a:buClr>
                <a:schemeClr val="dk1"/>
              </a:buClr>
              <a:buSzPts val="3200"/>
              <a:buChar char="•"/>
            </a:pPr>
            <a:r>
              <a:rPr b="0" i="0" lang="en-IN" sz="3200" u="none" strike="noStrike"/>
              <a:t>Saturation: Relative purity or the amount of white light mixed with a hue.</a:t>
            </a:r>
            <a:endParaRPr/>
          </a:p>
          <a:p>
            <a:pPr indent="-228600" lvl="0" marL="228600" rtl="0" algn="l">
              <a:lnSpc>
                <a:spcPct val="90000"/>
              </a:lnSpc>
              <a:spcBef>
                <a:spcPts val="1000"/>
              </a:spcBef>
              <a:spcAft>
                <a:spcPts val="0"/>
              </a:spcAft>
              <a:buClr>
                <a:srgbClr val="000000"/>
              </a:buClr>
              <a:buSzPts val="3200"/>
              <a:buChar char="•"/>
            </a:pPr>
            <a:r>
              <a:rPr b="1" i="0" lang="en-IN" sz="3200" u="none" strike="noStrike">
                <a:solidFill>
                  <a:srgbClr val="000000"/>
                </a:solidFill>
              </a:rPr>
              <a:t>Hue and saturation taken together are called </a:t>
            </a:r>
            <a:r>
              <a:rPr b="1" i="1" lang="en-IN" sz="3200" u="none" strike="noStrike">
                <a:solidFill>
                  <a:srgbClr val="0000FF"/>
                </a:solidFill>
              </a:rPr>
              <a:t>Chromaticity</a:t>
            </a:r>
            <a:r>
              <a:rPr b="1" i="0" lang="en-IN" sz="3200" u="none" strike="noStrike">
                <a:solidFill>
                  <a:srgbClr val="000000"/>
                </a:solidFill>
              </a:rPr>
              <a:t>, and therefore, a color may be characterized by its </a:t>
            </a:r>
            <a:r>
              <a:rPr b="1" i="0" lang="en-IN" sz="3200" u="none" strike="noStrike">
                <a:solidFill>
                  <a:srgbClr val="FF5050"/>
                </a:solidFill>
              </a:rPr>
              <a:t>Brightness and Chromaticity</a:t>
            </a:r>
            <a:endParaRPr sz="4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838200" y="151000"/>
            <a:ext cx="10515600" cy="818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45454"/>
              <a:buNone/>
            </a:pPr>
            <a:r>
              <a:t/>
            </a:r>
            <a:endParaRPr/>
          </a:p>
          <a:p>
            <a:pPr indent="0" lvl="0" marL="0" rtl="0" algn="l">
              <a:lnSpc>
                <a:spcPct val="90000"/>
              </a:lnSpc>
              <a:spcBef>
                <a:spcPts val="0"/>
              </a:spcBef>
              <a:spcAft>
                <a:spcPts val="0"/>
              </a:spcAft>
              <a:buClr>
                <a:schemeClr val="dk1"/>
              </a:buClr>
              <a:buSzPct val="100000"/>
              <a:buFont typeface="Calibri"/>
              <a:buNone/>
            </a:pPr>
            <a:r>
              <a:rPr lang="en-IN"/>
              <a:t>CIE Chromaticity Diagram </a:t>
            </a:r>
            <a:endParaRPr/>
          </a:p>
          <a:p>
            <a:pPr indent="0" lvl="0" marL="0" rtl="0" algn="l">
              <a:lnSpc>
                <a:spcPct val="90000"/>
              </a:lnSpc>
              <a:spcBef>
                <a:spcPts val="0"/>
              </a:spcBef>
              <a:spcAft>
                <a:spcPts val="0"/>
              </a:spcAft>
              <a:buSzPct val="45454"/>
              <a:buNone/>
            </a:pPr>
            <a:r>
              <a:t/>
            </a:r>
            <a:endParaRPr/>
          </a:p>
        </p:txBody>
      </p:sp>
      <p:sp>
        <p:nvSpPr>
          <p:cNvPr id="131" name="Google Shape;131;p20"/>
          <p:cNvSpPr txBox="1"/>
          <p:nvPr>
            <p:ph idx="1" type="body"/>
          </p:nvPr>
        </p:nvSpPr>
        <p:spPr>
          <a:xfrm>
            <a:off x="276150" y="1195425"/>
            <a:ext cx="11639700" cy="5285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IN" sz="2000">
                <a:latin typeface="Arial"/>
                <a:ea typeface="Arial"/>
                <a:cs typeface="Arial"/>
                <a:sym typeface="Arial"/>
              </a:rPr>
              <a:t>The </a:t>
            </a:r>
            <a:r>
              <a:rPr b="1" lang="en-IN" sz="2000">
                <a:latin typeface="Arial"/>
                <a:ea typeface="Arial"/>
                <a:cs typeface="Arial"/>
                <a:sym typeface="Arial"/>
              </a:rPr>
              <a:t>CIE Chromaticity Diagram</a:t>
            </a:r>
            <a:r>
              <a:rPr lang="en-IN" sz="2000">
                <a:latin typeface="Arial"/>
                <a:ea typeface="Arial"/>
                <a:cs typeface="Arial"/>
                <a:sym typeface="Arial"/>
              </a:rPr>
              <a:t> is a graphical representation of colors visible to the human eye, based on the CIE 1931 color space developed by the </a:t>
            </a:r>
            <a:r>
              <a:rPr b="1" lang="en-IN" sz="2000">
                <a:latin typeface="Arial"/>
                <a:ea typeface="Arial"/>
                <a:cs typeface="Arial"/>
                <a:sym typeface="Arial"/>
              </a:rPr>
              <a:t>Commission Internationale de l'Éclairage (CIE)</a:t>
            </a:r>
            <a:r>
              <a:rPr lang="en-IN" sz="2000">
                <a:latin typeface="Arial"/>
                <a:ea typeface="Arial"/>
                <a:cs typeface="Arial"/>
                <a:sym typeface="Arial"/>
              </a:rPr>
              <a:t>. It maps the chromaticity of colors using two parameters, </a:t>
            </a:r>
            <a:r>
              <a:rPr b="1" lang="en-IN" sz="2000">
                <a:latin typeface="Arial"/>
                <a:ea typeface="Arial"/>
                <a:cs typeface="Arial"/>
                <a:sym typeface="Arial"/>
              </a:rPr>
              <a:t>x</a:t>
            </a:r>
            <a:r>
              <a:rPr lang="en-IN" sz="2000">
                <a:latin typeface="Arial"/>
                <a:ea typeface="Arial"/>
                <a:cs typeface="Arial"/>
                <a:sym typeface="Arial"/>
              </a:rPr>
              <a:t> and </a:t>
            </a:r>
            <a:r>
              <a:rPr b="1" lang="en-IN" sz="2000">
                <a:latin typeface="Arial"/>
                <a:ea typeface="Arial"/>
                <a:cs typeface="Arial"/>
                <a:sym typeface="Arial"/>
              </a:rPr>
              <a:t>y</a:t>
            </a:r>
            <a:r>
              <a:rPr lang="en-IN" sz="2000">
                <a:latin typeface="Arial"/>
                <a:ea typeface="Arial"/>
                <a:cs typeface="Arial"/>
                <a:sym typeface="Arial"/>
              </a:rPr>
              <a:t>, derived from the CIE XYZ color space.</a:t>
            </a:r>
            <a:endParaRPr sz="20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IN" sz="2200">
                <a:latin typeface="Arial"/>
                <a:ea typeface="Arial"/>
                <a:cs typeface="Arial"/>
                <a:sym typeface="Arial"/>
              </a:rPr>
              <a:t>Key Features of the CIE Chromaticity Diagram:</a:t>
            </a:r>
            <a:endParaRPr b="1" sz="2200">
              <a:latin typeface="Arial"/>
              <a:ea typeface="Arial"/>
              <a:cs typeface="Arial"/>
              <a:sym typeface="Arial"/>
            </a:endParaRPr>
          </a:p>
          <a:p>
            <a:pPr indent="-355600" lvl="0" marL="457200" rtl="0" algn="l">
              <a:lnSpc>
                <a:spcPct val="115000"/>
              </a:lnSpc>
              <a:spcBef>
                <a:spcPts val="1200"/>
              </a:spcBef>
              <a:spcAft>
                <a:spcPts val="0"/>
              </a:spcAft>
              <a:buSzPts val="2000"/>
              <a:buAutoNum type="arabicPeriod"/>
            </a:pPr>
            <a:r>
              <a:rPr b="1" lang="en-IN" sz="2000">
                <a:latin typeface="Arial"/>
                <a:ea typeface="Arial"/>
                <a:cs typeface="Arial"/>
                <a:sym typeface="Arial"/>
              </a:rPr>
              <a:t>Horseshoe Shape</a:t>
            </a:r>
            <a:r>
              <a:rPr lang="en-IN" sz="2000">
                <a:latin typeface="Arial"/>
                <a:ea typeface="Arial"/>
                <a:cs typeface="Arial"/>
                <a:sym typeface="Arial"/>
              </a:rPr>
              <a:t> – The diagram has a curved boundary representing the </a:t>
            </a:r>
            <a:r>
              <a:rPr b="1" lang="en-IN" sz="2000">
                <a:latin typeface="Arial"/>
                <a:ea typeface="Arial"/>
                <a:cs typeface="Arial"/>
                <a:sym typeface="Arial"/>
              </a:rPr>
              <a:t>pure spectral colors (monochromatic light)</a:t>
            </a:r>
            <a:r>
              <a:rPr lang="en-IN" sz="2000">
                <a:latin typeface="Arial"/>
                <a:ea typeface="Arial"/>
                <a:cs typeface="Arial"/>
                <a:sym typeface="Arial"/>
              </a:rPr>
              <a:t>, from violet (~380 nm) to red (~700 nm).</a:t>
            </a:r>
            <a:endParaRPr sz="2000">
              <a:latin typeface="Arial"/>
              <a:ea typeface="Arial"/>
              <a:cs typeface="Arial"/>
              <a:sym typeface="Arial"/>
            </a:endParaRPr>
          </a:p>
          <a:p>
            <a:pPr indent="-355600" lvl="0" marL="457200" rtl="0" algn="l">
              <a:lnSpc>
                <a:spcPct val="115000"/>
              </a:lnSpc>
              <a:spcBef>
                <a:spcPts val="0"/>
              </a:spcBef>
              <a:spcAft>
                <a:spcPts val="0"/>
              </a:spcAft>
              <a:buSzPts val="2000"/>
              <a:buAutoNum type="arabicPeriod"/>
            </a:pPr>
            <a:r>
              <a:rPr b="1" lang="en-IN" sz="2000">
                <a:latin typeface="Arial"/>
                <a:ea typeface="Arial"/>
                <a:cs typeface="Arial"/>
                <a:sym typeface="Arial"/>
              </a:rPr>
              <a:t>White Point</a:t>
            </a:r>
            <a:r>
              <a:rPr lang="en-IN" sz="2000">
                <a:latin typeface="Arial"/>
                <a:ea typeface="Arial"/>
                <a:cs typeface="Arial"/>
                <a:sym typeface="Arial"/>
              </a:rPr>
              <a:t> – The center area represents </a:t>
            </a:r>
            <a:r>
              <a:rPr b="1" lang="en-IN" sz="2000">
                <a:latin typeface="Arial"/>
                <a:ea typeface="Arial"/>
                <a:cs typeface="Arial"/>
                <a:sym typeface="Arial"/>
              </a:rPr>
              <a:t>white light</a:t>
            </a:r>
            <a:r>
              <a:rPr lang="en-IN" sz="2000">
                <a:latin typeface="Arial"/>
                <a:ea typeface="Arial"/>
                <a:cs typeface="Arial"/>
                <a:sym typeface="Arial"/>
              </a:rPr>
              <a:t>, which is a mix of all visible wavelengths.</a:t>
            </a:r>
            <a:endParaRPr sz="2000">
              <a:latin typeface="Arial"/>
              <a:ea typeface="Arial"/>
              <a:cs typeface="Arial"/>
              <a:sym typeface="Arial"/>
            </a:endParaRPr>
          </a:p>
          <a:p>
            <a:pPr indent="-355600" lvl="0" marL="457200" rtl="0" algn="l">
              <a:lnSpc>
                <a:spcPct val="115000"/>
              </a:lnSpc>
              <a:spcBef>
                <a:spcPts val="0"/>
              </a:spcBef>
              <a:spcAft>
                <a:spcPts val="0"/>
              </a:spcAft>
              <a:buSzPts val="2000"/>
              <a:buAutoNum type="arabicPeriod"/>
            </a:pPr>
            <a:r>
              <a:rPr b="1" lang="en-IN" sz="2000">
                <a:latin typeface="Arial"/>
                <a:ea typeface="Arial"/>
                <a:cs typeface="Arial"/>
                <a:sym typeface="Arial"/>
              </a:rPr>
              <a:t>Purple Line</a:t>
            </a:r>
            <a:r>
              <a:rPr lang="en-IN" sz="2000">
                <a:latin typeface="Arial"/>
                <a:ea typeface="Arial"/>
                <a:cs typeface="Arial"/>
                <a:sym typeface="Arial"/>
              </a:rPr>
              <a:t> – The straight-line segment connecting extreme blue and red, representing colors that cannot be produced by a single wavelength (e.g., </a:t>
            </a:r>
            <a:r>
              <a:rPr b="1" lang="en-IN" sz="2000">
                <a:latin typeface="Arial"/>
                <a:ea typeface="Arial"/>
                <a:cs typeface="Arial"/>
                <a:sym typeface="Arial"/>
              </a:rPr>
              <a:t>magenta</a:t>
            </a:r>
            <a:r>
              <a:rPr lang="en-IN" sz="2000">
                <a:latin typeface="Arial"/>
                <a:ea typeface="Arial"/>
                <a:cs typeface="Arial"/>
                <a:sym typeface="Arial"/>
              </a:rPr>
              <a:t>).</a:t>
            </a:r>
            <a:endParaRPr sz="2000">
              <a:latin typeface="Arial"/>
              <a:ea typeface="Arial"/>
              <a:cs typeface="Arial"/>
              <a:sym typeface="Arial"/>
            </a:endParaRPr>
          </a:p>
          <a:p>
            <a:pPr indent="-355600" lvl="0" marL="457200" rtl="0" algn="l">
              <a:lnSpc>
                <a:spcPct val="115000"/>
              </a:lnSpc>
              <a:spcBef>
                <a:spcPts val="0"/>
              </a:spcBef>
              <a:spcAft>
                <a:spcPts val="0"/>
              </a:spcAft>
              <a:buSzPts val="2000"/>
              <a:buAutoNum type="arabicPeriod"/>
            </a:pPr>
            <a:r>
              <a:rPr b="1" lang="en-IN" sz="2000">
                <a:latin typeface="Arial"/>
                <a:ea typeface="Arial"/>
                <a:cs typeface="Arial"/>
                <a:sym typeface="Arial"/>
              </a:rPr>
              <a:t>Gamut Representation</a:t>
            </a:r>
            <a:r>
              <a:rPr lang="en-IN" sz="2000">
                <a:latin typeface="Arial"/>
                <a:ea typeface="Arial"/>
                <a:cs typeface="Arial"/>
                <a:sym typeface="Arial"/>
              </a:rPr>
              <a:t> – The diagram is used to illustrate </a:t>
            </a:r>
            <a:r>
              <a:rPr b="1" lang="en-IN" sz="2000">
                <a:latin typeface="Arial"/>
                <a:ea typeface="Arial"/>
                <a:cs typeface="Arial"/>
                <a:sym typeface="Arial"/>
              </a:rPr>
              <a:t>color gamuts</a:t>
            </a:r>
            <a:r>
              <a:rPr lang="en-IN" sz="2000">
                <a:latin typeface="Arial"/>
                <a:ea typeface="Arial"/>
                <a:cs typeface="Arial"/>
                <a:sym typeface="Arial"/>
              </a:rPr>
              <a:t> of different devices (monitors, printers, etc.), showing the range of colors they can reproduce.</a:t>
            </a:r>
            <a:endParaRPr sz="2000">
              <a:latin typeface="Arial"/>
              <a:ea typeface="Arial"/>
              <a:cs typeface="Arial"/>
              <a:sym typeface="Arial"/>
            </a:endParaRPr>
          </a:p>
          <a:p>
            <a:pPr indent="-355600" lvl="0" marL="457200" rtl="0" algn="l">
              <a:lnSpc>
                <a:spcPct val="115000"/>
              </a:lnSpc>
              <a:spcBef>
                <a:spcPts val="0"/>
              </a:spcBef>
              <a:spcAft>
                <a:spcPts val="0"/>
              </a:spcAft>
              <a:buSzPts val="2000"/>
              <a:buAutoNum type="arabicPeriod"/>
            </a:pPr>
            <a:r>
              <a:rPr b="1" lang="en-IN" sz="2000">
                <a:latin typeface="Arial"/>
                <a:ea typeface="Arial"/>
                <a:cs typeface="Arial"/>
                <a:sym typeface="Arial"/>
              </a:rPr>
              <a:t>Complementary Colors</a:t>
            </a:r>
            <a:r>
              <a:rPr lang="en-IN" sz="2000">
                <a:latin typeface="Arial"/>
                <a:ea typeface="Arial"/>
                <a:cs typeface="Arial"/>
                <a:sym typeface="Arial"/>
              </a:rPr>
              <a:t> – Any two colors on the diagram that mix to form </a:t>
            </a:r>
            <a:r>
              <a:rPr b="1" lang="en-IN" sz="2000">
                <a:latin typeface="Arial"/>
                <a:ea typeface="Arial"/>
                <a:cs typeface="Arial"/>
                <a:sym typeface="Arial"/>
              </a:rPr>
              <a:t>white light</a:t>
            </a:r>
            <a:r>
              <a:rPr lang="en-IN" sz="2000">
                <a:latin typeface="Arial"/>
                <a:ea typeface="Arial"/>
                <a:cs typeface="Arial"/>
                <a:sym typeface="Arial"/>
              </a:rPr>
              <a:t> are complementary.</a:t>
            </a:r>
            <a:endParaRPr sz="2000">
              <a:latin typeface="Arial"/>
              <a:ea typeface="Arial"/>
              <a:cs typeface="Arial"/>
              <a:sym typeface="Arial"/>
            </a:endParaRPr>
          </a:p>
          <a:p>
            <a:pPr indent="0" lvl="0" marL="0" rtl="0" algn="l">
              <a:lnSpc>
                <a:spcPct val="90000"/>
              </a:lnSpc>
              <a:spcBef>
                <a:spcPts val="1200"/>
              </a:spcBef>
              <a:spcAft>
                <a:spcPts val="0"/>
              </a:spcAft>
              <a:buSzPts val="1800"/>
              <a:buNone/>
            </a:pPr>
            <a:r>
              <a:t/>
            </a:r>
            <a:endParaRPr sz="11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838200" y="365126"/>
            <a:ext cx="10515600" cy="9788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CIE Chromaticity Diagram </a:t>
            </a:r>
            <a:endParaRPr/>
          </a:p>
        </p:txBody>
      </p:sp>
      <p:sp>
        <p:nvSpPr>
          <p:cNvPr id="137" name="Google Shape;13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The amounts of red, green and blue needed to form a particular color are called </a:t>
            </a:r>
            <a:r>
              <a:rPr b="1" i="1" lang="en-IN"/>
              <a:t>tristimulus</a:t>
            </a:r>
            <a:r>
              <a:rPr lang="en-IN"/>
              <a:t> values and are denoted by X, Y, Z. </a:t>
            </a:r>
            <a:endParaRPr/>
          </a:p>
          <a:p>
            <a:pPr indent="-228600" lvl="0" marL="228600" rtl="0" algn="l">
              <a:lnSpc>
                <a:spcPct val="90000"/>
              </a:lnSpc>
              <a:spcBef>
                <a:spcPts val="1000"/>
              </a:spcBef>
              <a:spcAft>
                <a:spcPts val="0"/>
              </a:spcAft>
              <a:buClr>
                <a:schemeClr val="dk1"/>
              </a:buClr>
              <a:buSzPts val="2800"/>
              <a:buChar char="•"/>
            </a:pPr>
            <a:r>
              <a:rPr lang="en-IN"/>
              <a:t>A color is then specified by its trichromatic coefficients:</a:t>
            </a:r>
            <a:endParaRPr/>
          </a:p>
          <a:p>
            <a:pPr indent="-76200" lvl="1" marL="685800" rtl="0" algn="l">
              <a:lnSpc>
                <a:spcPct val="90000"/>
              </a:lnSpc>
              <a:spcBef>
                <a:spcPts val="500"/>
              </a:spcBef>
              <a:spcAft>
                <a:spcPts val="0"/>
              </a:spcAft>
              <a:buClr>
                <a:schemeClr val="dk1"/>
              </a:buClr>
              <a:buSzPts val="2400"/>
              <a:buNone/>
            </a:pPr>
            <a:r>
              <a:t/>
            </a:r>
            <a:endParaRPr/>
          </a:p>
        </p:txBody>
      </p:sp>
      <p:pic>
        <p:nvPicPr>
          <p:cNvPr id="138" name="Google Shape;138;p21"/>
          <p:cNvPicPr preferRelativeResize="0"/>
          <p:nvPr/>
        </p:nvPicPr>
        <p:blipFill rotWithShape="1">
          <a:blip r:embed="rId3">
            <a:alphaModFix/>
          </a:blip>
          <a:srcRect b="0" l="0" r="0" t="0"/>
          <a:stretch/>
        </p:blipFill>
        <p:spPr>
          <a:xfrm>
            <a:off x="2453659" y="3351925"/>
            <a:ext cx="6276975" cy="1609725"/>
          </a:xfrm>
          <a:prstGeom prst="rect">
            <a:avLst/>
          </a:prstGeom>
          <a:noFill/>
          <a:ln>
            <a:noFill/>
          </a:ln>
        </p:spPr>
      </p:pic>
      <p:sp>
        <p:nvSpPr>
          <p:cNvPr id="139" name="Google Shape;139;p21"/>
          <p:cNvSpPr/>
          <p:nvPr/>
        </p:nvSpPr>
        <p:spPr>
          <a:xfrm>
            <a:off x="9731475" y="4310200"/>
            <a:ext cx="1455900" cy="8430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